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4"/>
  </p:notesMasterIdLst>
  <p:sldIdLst>
    <p:sldId id="260" r:id="rId5"/>
    <p:sldId id="280" r:id="rId6"/>
    <p:sldId id="263" r:id="rId7"/>
    <p:sldId id="264" r:id="rId8"/>
    <p:sldId id="265" r:id="rId9"/>
    <p:sldId id="267" r:id="rId10"/>
    <p:sldId id="268" r:id="rId11"/>
    <p:sldId id="274" r:id="rId12"/>
    <p:sldId id="271" r:id="rId13"/>
  </p:sldIdLst>
  <p:sldSz cx="9144000" cy="6858000" type="screen4x3"/>
  <p:notesSz cx="7102475" cy="9388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36466"/>
    <a:srgbClr val="96C75A"/>
    <a:srgbClr val="338E49"/>
    <a:srgbClr val="55B6C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 autoAdjust="0"/>
  </p:normalViewPr>
  <p:slideViewPr>
    <p:cSldViewPr snapToGrid="0">
      <p:cViewPr varScale="1">
        <p:scale>
          <a:sx n="86" d="100"/>
          <a:sy n="86" d="100"/>
        </p:scale>
        <p:origin x="1554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318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7" d="100"/>
          <a:sy n="67" d="100"/>
        </p:scale>
        <p:origin x="3258" y="4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2725" y="0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36505D-CF5C-405F-8E4B-CCA58A548566}" type="datetimeFigureOut">
              <a:rPr lang="en-NZ" smtClean="0"/>
              <a:t>9/06/2025</a:t>
            </a:fld>
            <a:endParaRPr lang="en-N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38275" y="1173163"/>
            <a:ext cx="4225925" cy="31686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N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613" y="4518025"/>
            <a:ext cx="5683250" cy="36972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18575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2725" y="8918575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4343D9-EA78-4F85-871B-BFC3374BAF73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789405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NZ" sz="1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We have had discussions with National Hauora Coalition (NHC) to identify similarities &amp; differences </a:t>
            </a:r>
          </a:p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94343D9-EA78-4F85-871B-BFC3374BAF73}" type="slidenum">
              <a:rPr lang="en-NZ" smtClean="0"/>
              <a:t>3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9572946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9"/>
            <a:ext cx="7772400" cy="1470025"/>
          </a:xfrm>
        </p:spPr>
        <p:txBody>
          <a:bodyPr/>
          <a:lstStyle>
            <a:lvl1pPr>
              <a:defRPr>
                <a:solidFill>
                  <a:srgbClr val="96C75A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571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5143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7715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2858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5430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8002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NZ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991765" y="63975"/>
            <a:ext cx="2152235" cy="710306"/>
          </a:xfrm>
          <a:prstGeom prst="rect">
            <a:avLst/>
          </a:prstGeom>
        </p:spPr>
      </p:pic>
      <p:sp>
        <p:nvSpPr>
          <p:cNvPr id="10" name="TextBox 9"/>
          <p:cNvSpPr txBox="1"/>
          <p:nvPr userDrawn="1"/>
        </p:nvSpPr>
        <p:spPr>
          <a:xfrm>
            <a:off x="9396537" y="274640"/>
            <a:ext cx="1301959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NZ" sz="900" dirty="0"/>
              <a:t>Font – Calibri</a:t>
            </a:r>
          </a:p>
          <a:p>
            <a:r>
              <a:rPr lang="en-NZ" sz="900" dirty="0">
                <a:solidFill>
                  <a:srgbClr val="96C75A"/>
                </a:solidFill>
              </a:rPr>
              <a:t>Title –</a:t>
            </a:r>
            <a:r>
              <a:rPr lang="en-NZ" sz="900" baseline="0" dirty="0">
                <a:solidFill>
                  <a:srgbClr val="96C75A"/>
                </a:solidFill>
              </a:rPr>
              <a:t> always Green</a:t>
            </a:r>
          </a:p>
          <a:p>
            <a:r>
              <a:rPr lang="en-NZ" sz="900" baseline="0" dirty="0">
                <a:solidFill>
                  <a:srgbClr val="636466"/>
                </a:solidFill>
              </a:rPr>
              <a:t>Sub-titles – always Grey</a:t>
            </a:r>
          </a:p>
          <a:p>
            <a:r>
              <a:rPr lang="en-NZ" sz="900" dirty="0"/>
              <a:t>Body -</a:t>
            </a:r>
            <a:r>
              <a:rPr lang="en-NZ" sz="900" baseline="0" dirty="0"/>
              <a:t> Black</a:t>
            </a:r>
            <a:endParaRPr lang="en-NZ" sz="900" dirty="0"/>
          </a:p>
        </p:txBody>
      </p:sp>
    </p:spTree>
    <p:extLst>
      <p:ext uri="{BB962C8B-B14F-4D97-AF65-F5344CB8AC3E}">
        <p14:creationId xmlns:p14="http://schemas.microsoft.com/office/powerpoint/2010/main" val="11301203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4"/>
            <a:ext cx="2133600" cy="365125"/>
          </a:xfrm>
          <a:prstGeom prst="rect">
            <a:avLst/>
          </a:prstGeom>
        </p:spPr>
        <p:txBody>
          <a:bodyPr/>
          <a:lstStyle/>
          <a:p>
            <a:fld id="{BE012CD7-1193-49DB-A63C-4C1277BB9775}" type="datetimeFigureOut">
              <a:rPr lang="en-NZ" smtClean="0"/>
              <a:t>9/06/2025</a:t>
            </a:fld>
            <a:endParaRPr lang="en-N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4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N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4"/>
            <a:ext cx="2133600" cy="365125"/>
          </a:xfrm>
          <a:prstGeom prst="rect">
            <a:avLst/>
          </a:prstGeom>
        </p:spPr>
        <p:txBody>
          <a:bodyPr/>
          <a:lstStyle/>
          <a:p>
            <a:fld id="{3FCDE351-F476-4AB9-8B38-5FCFDDFF5B7E}" type="slidenum">
              <a:rPr lang="en-NZ" smtClean="0"/>
              <a:t>‹#›</a:t>
            </a:fld>
            <a:endParaRPr lang="en-NZ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779D0A6A-5F13-4B0D-27D7-D175109F3FA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991765" y="63975"/>
            <a:ext cx="2152235" cy="7103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80744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2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4"/>
            <a:ext cx="2133600" cy="365125"/>
          </a:xfrm>
          <a:prstGeom prst="rect">
            <a:avLst/>
          </a:prstGeom>
        </p:spPr>
        <p:txBody>
          <a:bodyPr/>
          <a:lstStyle/>
          <a:p>
            <a:fld id="{BE012CD7-1193-49DB-A63C-4C1277BB9775}" type="datetimeFigureOut">
              <a:rPr lang="en-NZ" smtClean="0"/>
              <a:t>9/06/2025</a:t>
            </a:fld>
            <a:endParaRPr lang="en-N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4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N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4"/>
            <a:ext cx="2133600" cy="365125"/>
          </a:xfrm>
          <a:prstGeom prst="rect">
            <a:avLst/>
          </a:prstGeom>
        </p:spPr>
        <p:txBody>
          <a:bodyPr/>
          <a:lstStyle/>
          <a:p>
            <a:fld id="{3FCDE351-F476-4AB9-8B38-5FCFDDFF5B7E}" type="slidenum">
              <a:rPr lang="en-NZ" smtClean="0"/>
              <a:t>‹#›</a:t>
            </a:fld>
            <a:endParaRPr lang="en-NZ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7E71E6C1-2D63-A46B-9322-37E8376DA00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991765" y="63975"/>
            <a:ext cx="2152235" cy="7103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34087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>
                <a:solidFill>
                  <a:srgbClr val="96C75A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4"/>
            <a:ext cx="2133600" cy="365125"/>
          </a:xfrm>
          <a:prstGeom prst="rect">
            <a:avLst/>
          </a:prstGeom>
        </p:spPr>
        <p:txBody>
          <a:bodyPr/>
          <a:lstStyle/>
          <a:p>
            <a:fld id="{BE012CD7-1193-49DB-A63C-4C1277BB9775}" type="datetimeFigureOut">
              <a:rPr lang="en-NZ" smtClean="0"/>
              <a:t>9/06/2025</a:t>
            </a:fld>
            <a:endParaRPr lang="en-N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4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N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4"/>
            <a:ext cx="2133600" cy="365125"/>
          </a:xfrm>
          <a:prstGeom prst="rect">
            <a:avLst/>
          </a:prstGeom>
        </p:spPr>
        <p:txBody>
          <a:bodyPr/>
          <a:lstStyle/>
          <a:p>
            <a:fld id="{3FCDE351-F476-4AB9-8B38-5FCFDDFF5B7E}" type="slidenum">
              <a:rPr lang="en-NZ" smtClean="0"/>
              <a:t>‹#›</a:t>
            </a:fld>
            <a:endParaRPr lang="en-NZ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18C5410E-5B6B-3E5E-0486-5A0CC1CB0D9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991765" y="63975"/>
            <a:ext cx="2152235" cy="7103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44495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4"/>
            <a:ext cx="7772400" cy="1362075"/>
          </a:xfrm>
        </p:spPr>
        <p:txBody>
          <a:bodyPr anchor="t"/>
          <a:lstStyle>
            <a:lvl1pPr algn="l">
              <a:defRPr sz="2250" b="1" cap="all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1pPr>
            <a:lvl2pPr marL="257175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2pPr>
            <a:lvl3pPr marL="5143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3pPr>
            <a:lvl4pPr marL="771525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4pPr>
            <a:lvl5pPr marL="1028700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5pPr>
            <a:lvl6pPr marL="1285875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6pPr>
            <a:lvl7pPr marL="1543050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7pPr>
            <a:lvl8pPr marL="1800225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8pPr>
            <a:lvl9pPr marL="2057400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4"/>
            <a:ext cx="2133600" cy="365125"/>
          </a:xfrm>
          <a:prstGeom prst="rect">
            <a:avLst/>
          </a:prstGeom>
        </p:spPr>
        <p:txBody>
          <a:bodyPr/>
          <a:lstStyle/>
          <a:p>
            <a:fld id="{BE012CD7-1193-49DB-A63C-4C1277BB9775}" type="datetimeFigureOut">
              <a:rPr lang="en-NZ" smtClean="0"/>
              <a:t>9/06/2025</a:t>
            </a:fld>
            <a:endParaRPr lang="en-N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4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N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4"/>
            <a:ext cx="2133600" cy="365125"/>
          </a:xfrm>
          <a:prstGeom prst="rect">
            <a:avLst/>
          </a:prstGeom>
        </p:spPr>
        <p:txBody>
          <a:bodyPr/>
          <a:lstStyle/>
          <a:p>
            <a:fld id="{3FCDE351-F476-4AB9-8B38-5FCFDDFF5B7E}" type="slidenum">
              <a:rPr lang="en-NZ" smtClean="0"/>
              <a:t>‹#›</a:t>
            </a:fld>
            <a:endParaRPr lang="en-NZ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6AA27F62-2DE0-801C-BE5D-D6ADDE44F33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991765" y="63975"/>
            <a:ext cx="2152235" cy="7103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43426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>
                <a:solidFill>
                  <a:srgbClr val="96C75A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4"/>
            <a:ext cx="4038600" cy="4525963"/>
          </a:xfrm>
        </p:spPr>
        <p:txBody>
          <a:bodyPr/>
          <a:lstStyle>
            <a:lvl1pPr>
              <a:defRPr sz="1575"/>
            </a:lvl1pPr>
            <a:lvl2pPr>
              <a:defRPr sz="1350"/>
            </a:lvl2pPr>
            <a:lvl3pPr>
              <a:defRPr sz="1125"/>
            </a:lvl3pPr>
            <a:lvl4pPr>
              <a:defRPr sz="1013"/>
            </a:lvl4pPr>
            <a:lvl5pPr>
              <a:defRPr sz="1013"/>
            </a:lvl5pPr>
            <a:lvl6pPr>
              <a:defRPr sz="1013"/>
            </a:lvl6pPr>
            <a:lvl7pPr>
              <a:defRPr sz="1013"/>
            </a:lvl7pPr>
            <a:lvl8pPr>
              <a:defRPr sz="1013"/>
            </a:lvl8pPr>
            <a:lvl9pPr>
              <a:defRPr sz="101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4"/>
            <a:ext cx="4038600" cy="4525963"/>
          </a:xfrm>
        </p:spPr>
        <p:txBody>
          <a:bodyPr/>
          <a:lstStyle>
            <a:lvl1pPr>
              <a:defRPr sz="1575"/>
            </a:lvl1pPr>
            <a:lvl2pPr>
              <a:defRPr sz="1350"/>
            </a:lvl2pPr>
            <a:lvl3pPr>
              <a:defRPr sz="1125"/>
            </a:lvl3pPr>
            <a:lvl4pPr>
              <a:defRPr sz="1013"/>
            </a:lvl4pPr>
            <a:lvl5pPr>
              <a:defRPr sz="1013"/>
            </a:lvl5pPr>
            <a:lvl6pPr>
              <a:defRPr sz="1013"/>
            </a:lvl6pPr>
            <a:lvl7pPr>
              <a:defRPr sz="1013"/>
            </a:lvl7pPr>
            <a:lvl8pPr>
              <a:defRPr sz="1013"/>
            </a:lvl8pPr>
            <a:lvl9pPr>
              <a:defRPr sz="101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4"/>
            <a:ext cx="2133600" cy="365125"/>
          </a:xfrm>
          <a:prstGeom prst="rect">
            <a:avLst/>
          </a:prstGeom>
        </p:spPr>
        <p:txBody>
          <a:bodyPr/>
          <a:lstStyle/>
          <a:p>
            <a:fld id="{BE012CD7-1193-49DB-A63C-4C1277BB9775}" type="datetimeFigureOut">
              <a:rPr lang="en-NZ" smtClean="0"/>
              <a:t>9/06/2025</a:t>
            </a:fld>
            <a:endParaRPr lang="en-N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4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N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4"/>
            <a:ext cx="2133600" cy="365125"/>
          </a:xfrm>
          <a:prstGeom prst="rect">
            <a:avLst/>
          </a:prstGeom>
        </p:spPr>
        <p:txBody>
          <a:bodyPr/>
          <a:lstStyle/>
          <a:p>
            <a:fld id="{3FCDE351-F476-4AB9-8B38-5FCFDDFF5B7E}" type="slidenum">
              <a:rPr lang="en-NZ" smtClean="0"/>
              <a:t>‹#›</a:t>
            </a:fld>
            <a:endParaRPr lang="en-NZ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89DA7FA0-B0EE-EFEF-42F8-D99E5EADFE5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991765" y="63975"/>
            <a:ext cx="2152235" cy="7103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26035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96C75A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1350"/>
            </a:lvl1pPr>
            <a:lvl2pPr>
              <a:defRPr sz="1125"/>
            </a:lvl2pPr>
            <a:lvl3pPr>
              <a:defRPr sz="1013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2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1350"/>
            </a:lvl1pPr>
            <a:lvl2pPr>
              <a:defRPr sz="1125"/>
            </a:lvl2pPr>
            <a:lvl3pPr>
              <a:defRPr sz="1013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4"/>
            <a:ext cx="2133600" cy="365125"/>
          </a:xfrm>
          <a:prstGeom prst="rect">
            <a:avLst/>
          </a:prstGeom>
        </p:spPr>
        <p:txBody>
          <a:bodyPr/>
          <a:lstStyle/>
          <a:p>
            <a:fld id="{BE012CD7-1193-49DB-A63C-4C1277BB9775}" type="datetimeFigureOut">
              <a:rPr lang="en-NZ" smtClean="0"/>
              <a:t>9/06/2025</a:t>
            </a:fld>
            <a:endParaRPr lang="en-NZ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4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NZ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4"/>
            <a:ext cx="2133600" cy="365125"/>
          </a:xfrm>
          <a:prstGeom prst="rect">
            <a:avLst/>
          </a:prstGeom>
        </p:spPr>
        <p:txBody>
          <a:bodyPr/>
          <a:lstStyle/>
          <a:p>
            <a:fld id="{3FCDE351-F476-4AB9-8B38-5FCFDDFF5B7E}" type="slidenum">
              <a:rPr lang="en-NZ" smtClean="0"/>
              <a:t>‹#›</a:t>
            </a:fld>
            <a:endParaRPr lang="en-NZ" dirty="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3712DDBF-A0B1-62A5-E332-05FD18487CA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991765" y="63975"/>
            <a:ext cx="2152235" cy="7103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7601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96C75A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4"/>
            <a:ext cx="2133600" cy="365125"/>
          </a:xfrm>
          <a:prstGeom prst="rect">
            <a:avLst/>
          </a:prstGeom>
        </p:spPr>
        <p:txBody>
          <a:bodyPr/>
          <a:lstStyle/>
          <a:p>
            <a:fld id="{BE012CD7-1193-49DB-A63C-4C1277BB9775}" type="datetimeFigureOut">
              <a:rPr lang="en-NZ" smtClean="0"/>
              <a:t>9/06/2025</a:t>
            </a:fld>
            <a:endParaRPr lang="en-N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4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NZ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4"/>
            <a:ext cx="2133600" cy="365125"/>
          </a:xfrm>
          <a:prstGeom prst="rect">
            <a:avLst/>
          </a:prstGeom>
        </p:spPr>
        <p:txBody>
          <a:bodyPr/>
          <a:lstStyle/>
          <a:p>
            <a:fld id="{3FCDE351-F476-4AB9-8B38-5FCFDDFF5B7E}" type="slidenum">
              <a:rPr lang="en-NZ" smtClean="0"/>
              <a:t>‹#›</a:t>
            </a:fld>
            <a:endParaRPr lang="en-NZ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0BF0D1B4-FDF4-EE6A-9468-0B0A9AEF4E3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991765" y="63975"/>
            <a:ext cx="2152235" cy="7103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16510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4"/>
            <a:ext cx="2133600" cy="365125"/>
          </a:xfrm>
          <a:prstGeom prst="rect">
            <a:avLst/>
          </a:prstGeom>
        </p:spPr>
        <p:txBody>
          <a:bodyPr/>
          <a:lstStyle/>
          <a:p>
            <a:fld id="{BE012CD7-1193-49DB-A63C-4C1277BB9775}" type="datetimeFigureOut">
              <a:rPr lang="en-NZ" smtClean="0"/>
              <a:t>9/06/2025</a:t>
            </a:fld>
            <a:endParaRPr lang="en-NZ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4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4"/>
            <a:ext cx="2133600" cy="365125"/>
          </a:xfrm>
          <a:prstGeom prst="rect">
            <a:avLst/>
          </a:prstGeom>
        </p:spPr>
        <p:txBody>
          <a:bodyPr/>
          <a:lstStyle/>
          <a:p>
            <a:fld id="{3FCDE351-F476-4AB9-8B38-5FCFDDFF5B7E}" type="slidenum">
              <a:rPr lang="en-NZ" smtClean="0"/>
              <a:t>‹#›</a:t>
            </a:fld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24281962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1125" b="1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4"/>
            <a:ext cx="5111750" cy="5853113"/>
          </a:xfrm>
        </p:spPr>
        <p:txBody>
          <a:bodyPr/>
          <a:lstStyle>
            <a:lvl1pPr>
              <a:defRPr sz="1800"/>
            </a:lvl1pPr>
            <a:lvl2pPr>
              <a:defRPr sz="1575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788"/>
            </a:lvl1pPr>
            <a:lvl2pPr marL="257175" indent="0">
              <a:buNone/>
              <a:defRPr sz="675"/>
            </a:lvl2pPr>
            <a:lvl3pPr marL="514350" indent="0">
              <a:buNone/>
              <a:defRPr sz="563"/>
            </a:lvl3pPr>
            <a:lvl4pPr marL="771525" indent="0">
              <a:buNone/>
              <a:defRPr sz="506"/>
            </a:lvl4pPr>
            <a:lvl5pPr marL="1028700" indent="0">
              <a:buNone/>
              <a:defRPr sz="506"/>
            </a:lvl5pPr>
            <a:lvl6pPr marL="1285875" indent="0">
              <a:buNone/>
              <a:defRPr sz="506"/>
            </a:lvl6pPr>
            <a:lvl7pPr marL="1543050" indent="0">
              <a:buNone/>
              <a:defRPr sz="506"/>
            </a:lvl7pPr>
            <a:lvl8pPr marL="1800225" indent="0">
              <a:buNone/>
              <a:defRPr sz="506"/>
            </a:lvl8pPr>
            <a:lvl9pPr marL="2057400" indent="0">
              <a:buNone/>
              <a:defRPr sz="506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4"/>
            <a:ext cx="2133600" cy="365125"/>
          </a:xfrm>
          <a:prstGeom prst="rect">
            <a:avLst/>
          </a:prstGeom>
        </p:spPr>
        <p:txBody>
          <a:bodyPr/>
          <a:lstStyle/>
          <a:p>
            <a:fld id="{BE012CD7-1193-49DB-A63C-4C1277BB9775}" type="datetimeFigureOut">
              <a:rPr lang="en-NZ" smtClean="0"/>
              <a:t>9/06/2025</a:t>
            </a:fld>
            <a:endParaRPr lang="en-N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4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N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4"/>
            <a:ext cx="2133600" cy="365125"/>
          </a:xfrm>
          <a:prstGeom prst="rect">
            <a:avLst/>
          </a:prstGeom>
        </p:spPr>
        <p:txBody>
          <a:bodyPr/>
          <a:lstStyle/>
          <a:p>
            <a:fld id="{3FCDE351-F476-4AB9-8B38-5FCFDDFF5B7E}" type="slidenum">
              <a:rPr lang="en-NZ" smtClean="0"/>
              <a:t>‹#›</a:t>
            </a:fld>
            <a:endParaRPr lang="en-NZ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9E062FC9-F6F6-2D03-E5A7-1FE1A9D231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991765" y="63975"/>
            <a:ext cx="2152235" cy="7103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2360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1125" b="1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1800"/>
            </a:lvl1pPr>
            <a:lvl2pPr marL="257175" indent="0">
              <a:buNone/>
              <a:defRPr sz="1575"/>
            </a:lvl2pPr>
            <a:lvl3pPr marL="514350" indent="0">
              <a:buNone/>
              <a:defRPr sz="1350"/>
            </a:lvl3pPr>
            <a:lvl4pPr marL="771525" indent="0">
              <a:buNone/>
              <a:defRPr sz="1125"/>
            </a:lvl4pPr>
            <a:lvl5pPr marL="1028700" indent="0">
              <a:buNone/>
              <a:defRPr sz="1125"/>
            </a:lvl5pPr>
            <a:lvl6pPr marL="1285875" indent="0">
              <a:buNone/>
              <a:defRPr sz="1125"/>
            </a:lvl6pPr>
            <a:lvl7pPr marL="1543050" indent="0">
              <a:buNone/>
              <a:defRPr sz="1125"/>
            </a:lvl7pPr>
            <a:lvl8pPr marL="1800225" indent="0">
              <a:buNone/>
              <a:defRPr sz="1125"/>
            </a:lvl8pPr>
            <a:lvl9pPr marL="2057400" indent="0">
              <a:buNone/>
              <a:defRPr sz="1125"/>
            </a:lvl9pPr>
          </a:lstStyle>
          <a:p>
            <a:r>
              <a:rPr lang="en-US"/>
              <a:t>Click icon to add picture</a:t>
            </a:r>
            <a:endParaRPr lang="en-NZ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788"/>
            </a:lvl1pPr>
            <a:lvl2pPr marL="257175" indent="0">
              <a:buNone/>
              <a:defRPr sz="675"/>
            </a:lvl2pPr>
            <a:lvl3pPr marL="514350" indent="0">
              <a:buNone/>
              <a:defRPr sz="563"/>
            </a:lvl3pPr>
            <a:lvl4pPr marL="771525" indent="0">
              <a:buNone/>
              <a:defRPr sz="506"/>
            </a:lvl4pPr>
            <a:lvl5pPr marL="1028700" indent="0">
              <a:buNone/>
              <a:defRPr sz="506"/>
            </a:lvl5pPr>
            <a:lvl6pPr marL="1285875" indent="0">
              <a:buNone/>
              <a:defRPr sz="506"/>
            </a:lvl6pPr>
            <a:lvl7pPr marL="1543050" indent="0">
              <a:buNone/>
              <a:defRPr sz="506"/>
            </a:lvl7pPr>
            <a:lvl8pPr marL="1800225" indent="0">
              <a:buNone/>
              <a:defRPr sz="506"/>
            </a:lvl8pPr>
            <a:lvl9pPr marL="2057400" indent="0">
              <a:buNone/>
              <a:defRPr sz="506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4"/>
            <a:ext cx="2133600" cy="365125"/>
          </a:xfrm>
          <a:prstGeom prst="rect">
            <a:avLst/>
          </a:prstGeom>
        </p:spPr>
        <p:txBody>
          <a:bodyPr/>
          <a:lstStyle/>
          <a:p>
            <a:fld id="{BE012CD7-1193-49DB-A63C-4C1277BB9775}" type="datetimeFigureOut">
              <a:rPr lang="en-NZ" smtClean="0"/>
              <a:t>9/06/2025</a:t>
            </a:fld>
            <a:endParaRPr lang="en-N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4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N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4"/>
            <a:ext cx="2133600" cy="365125"/>
          </a:xfrm>
          <a:prstGeom prst="rect">
            <a:avLst/>
          </a:prstGeom>
        </p:spPr>
        <p:txBody>
          <a:bodyPr/>
          <a:lstStyle/>
          <a:p>
            <a:fld id="{3FCDE351-F476-4AB9-8B38-5FCFDDFF5B7E}" type="slidenum">
              <a:rPr lang="en-NZ" smtClean="0"/>
              <a:t>‹#›</a:t>
            </a:fld>
            <a:endParaRPr lang="en-NZ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ECF0C6AC-AEDE-22FE-589B-0E1C97B6C05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991765" y="63975"/>
            <a:ext cx="2152235" cy="7103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80432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4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A8D58F5D-C1B2-5D9D-E699-6C14B31F9070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426528"/>
            <a:ext cx="9144000" cy="4314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97042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514350" rtl="0" eaLnBrk="1" latinLnBrk="0" hangingPunct="1">
        <a:spcBef>
          <a:spcPct val="0"/>
        </a:spcBef>
        <a:buNone/>
        <a:defRPr sz="24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2881" indent="-192881" algn="l" defTabSz="514350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rgbClr val="636466"/>
          </a:solidFill>
          <a:latin typeface="+mn-lt"/>
          <a:ea typeface="+mn-ea"/>
          <a:cs typeface="+mn-cs"/>
        </a:defRPr>
      </a:lvl1pPr>
      <a:lvl2pPr marL="417910" indent="-160735" algn="l" defTabSz="514350" rtl="0" eaLnBrk="1" latinLnBrk="0" hangingPunct="1">
        <a:spcBef>
          <a:spcPct val="20000"/>
        </a:spcBef>
        <a:buFont typeface="Arial" panose="020B0604020202020204" pitchFamily="34" charset="0"/>
        <a:buChar char="–"/>
        <a:defRPr sz="1575" kern="1200">
          <a:solidFill>
            <a:schemeClr val="tx1"/>
          </a:solidFill>
          <a:latin typeface="+mn-lt"/>
          <a:ea typeface="+mn-ea"/>
          <a:cs typeface="+mn-cs"/>
        </a:defRPr>
      </a:lvl2pPr>
      <a:lvl3pPr marL="642938" indent="-128588" algn="l" defTabSz="514350" rtl="0" eaLnBrk="1" latinLnBrk="0" hangingPunct="1">
        <a:spcBef>
          <a:spcPct val="20000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900113" indent="-128588" algn="l" defTabSz="514350" rtl="0" eaLnBrk="1" latinLnBrk="0" hangingPunct="1">
        <a:spcBef>
          <a:spcPct val="20000"/>
        </a:spcBef>
        <a:buFont typeface="Arial" panose="020B0604020202020204" pitchFamily="34" charset="0"/>
        <a:buChar char="–"/>
        <a:defRPr sz="1125" kern="1200">
          <a:solidFill>
            <a:schemeClr val="tx1"/>
          </a:solidFill>
          <a:latin typeface="+mn-lt"/>
          <a:ea typeface="+mn-ea"/>
          <a:cs typeface="+mn-cs"/>
        </a:defRPr>
      </a:lvl4pPr>
      <a:lvl5pPr marL="1157288" indent="-128588" algn="l" defTabSz="514350" rtl="0" eaLnBrk="1" latinLnBrk="0" hangingPunct="1">
        <a:spcBef>
          <a:spcPct val="20000"/>
        </a:spcBef>
        <a:buFont typeface="Arial" panose="020B0604020202020204" pitchFamily="34" charset="0"/>
        <a:buChar char="»"/>
        <a:defRPr sz="1125" kern="1200">
          <a:solidFill>
            <a:schemeClr val="tx1"/>
          </a:solidFill>
          <a:latin typeface="+mn-lt"/>
          <a:ea typeface="+mn-ea"/>
          <a:cs typeface="+mn-cs"/>
        </a:defRPr>
      </a:lvl5pPr>
      <a:lvl6pPr marL="1414463" indent="-128588" algn="l" defTabSz="514350" rtl="0" eaLnBrk="1" latinLnBrk="0" hangingPunct="1">
        <a:spcBef>
          <a:spcPct val="20000"/>
        </a:spcBef>
        <a:buFont typeface="Arial" panose="020B0604020202020204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6pPr>
      <a:lvl7pPr marL="1671638" indent="-128588" algn="l" defTabSz="514350" rtl="0" eaLnBrk="1" latinLnBrk="0" hangingPunct="1">
        <a:spcBef>
          <a:spcPct val="20000"/>
        </a:spcBef>
        <a:buFont typeface="Arial" panose="020B0604020202020204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7pPr>
      <a:lvl8pPr marL="1928813" indent="-128588" algn="l" defTabSz="514350" rtl="0" eaLnBrk="1" latinLnBrk="0" hangingPunct="1">
        <a:spcBef>
          <a:spcPct val="20000"/>
        </a:spcBef>
        <a:buFont typeface="Arial" panose="020B0604020202020204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8pPr>
      <a:lvl9pPr marL="2185988" indent="-128588" algn="l" defTabSz="514350" rtl="0" eaLnBrk="1" latinLnBrk="0" hangingPunct="1">
        <a:spcBef>
          <a:spcPct val="20000"/>
        </a:spcBef>
        <a:buFont typeface="Arial" panose="020B0604020202020204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immunicalc.tempsite.nz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immunicalc.tempsite.nz/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206629"/>
            <a:ext cx="7772400" cy="2603496"/>
          </a:xfrm>
        </p:spPr>
        <p:txBody>
          <a:bodyPr>
            <a:normAutofit/>
          </a:bodyPr>
          <a:lstStyle/>
          <a:p>
            <a:pPr algn="r"/>
            <a:r>
              <a:rPr lang="en-NZ" sz="4050" dirty="0"/>
              <a:t>Immunisation Catch Up Calculator</a:t>
            </a:r>
            <a:br>
              <a:rPr lang="en-NZ" sz="4050" dirty="0"/>
            </a:br>
            <a:br>
              <a:rPr lang="en-NZ" sz="2400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en-NZ" sz="2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for Practice Immunisation Champions</a:t>
            </a:r>
            <a:br>
              <a:rPr lang="en-NZ" sz="240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en-NZ" sz="2400">
                <a:solidFill>
                  <a:schemeClr val="tx1">
                    <a:lumMod val="50000"/>
                    <a:lumOff val="50000"/>
                  </a:schemeClr>
                </a:solidFill>
              </a:rPr>
              <a:t>January 2025 </a:t>
            </a:r>
            <a:br>
              <a:rPr lang="en-NZ" sz="2400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en-NZ" sz="2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Jillian Boniface; </a:t>
            </a:r>
            <a:r>
              <a:rPr lang="en-NZ" sz="1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Immunisation Advisor, WellSouth </a:t>
            </a:r>
            <a:br>
              <a:rPr lang="en-NZ" sz="2400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endParaRPr lang="en-NZ" sz="1800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D3926D3-CBA4-196A-1937-B6ACCE902FC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6050" y="152404"/>
            <a:ext cx="2302950" cy="8191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274719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55CC12-D138-51FE-AAAD-CE2802E7F1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0075" y="971549"/>
            <a:ext cx="8229600" cy="593729"/>
          </a:xfrm>
        </p:spPr>
        <p:txBody>
          <a:bodyPr>
            <a:normAutofit fontScale="90000"/>
          </a:bodyPr>
          <a:lstStyle/>
          <a:p>
            <a:pPr algn="ctr"/>
            <a:r>
              <a:rPr lang="en-US" sz="2800" dirty="0"/>
              <a:t>Presentation Outline </a:t>
            </a:r>
            <a:br>
              <a:rPr lang="en-US" sz="2800" dirty="0"/>
            </a:br>
            <a:endParaRPr lang="en-NZ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0D4F47-4C3D-BFDD-19D6-B9DE02C07B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sz="2000" dirty="0"/>
          </a:p>
          <a:p>
            <a:r>
              <a:rPr lang="en-US" sz="2000" dirty="0"/>
              <a:t>WellSouth Immunisation Catch Up Calculator</a:t>
            </a:r>
          </a:p>
          <a:p>
            <a:pPr marL="0" indent="0">
              <a:lnSpc>
                <a:spcPts val="1800"/>
              </a:lnSpc>
              <a:buNone/>
            </a:pPr>
            <a:r>
              <a:rPr lang="en-NZ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		</a:t>
            </a:r>
            <a:r>
              <a:rPr lang="en-NZ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hlinkClick r:id="rId2"/>
              </a:rPr>
              <a:t>https://immunicalc.tempsite.nz/</a:t>
            </a:r>
            <a:endParaRPr lang="en-NZ" u="sng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indent="0">
              <a:lnSpc>
                <a:spcPts val="1800"/>
              </a:lnSpc>
              <a:buNone/>
            </a:pPr>
            <a:r>
              <a:rPr lang="en-NZ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		</a:t>
            </a:r>
            <a:endParaRPr lang="en-US" sz="2000" dirty="0"/>
          </a:p>
          <a:p>
            <a:endParaRPr lang="en-NZ" sz="2000" dirty="0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200BA5FD-0A2E-B9D3-229F-0639218F2D4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6050" y="152404"/>
            <a:ext cx="2302950" cy="8191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957679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3E63AB-D037-E0AF-99F5-B38893038D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NZ" dirty="0"/>
              <a:t>WellSouth Immunisation Catch Up Calculator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AE6AF1-2551-0730-832B-EC76D9F298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602168"/>
          </a:xfrm>
        </p:spPr>
        <p:txBody>
          <a:bodyPr>
            <a:normAutofit fontScale="47500" lnSpcReduction="20000"/>
          </a:bodyPr>
          <a:lstStyle/>
          <a:p>
            <a:pPr marL="0" indent="0">
              <a:lnSpc>
                <a:spcPct val="107000"/>
              </a:lnSpc>
              <a:spcAft>
                <a:spcPts val="600"/>
              </a:spcAft>
              <a:buNone/>
            </a:pPr>
            <a:r>
              <a:rPr lang="en-NZ" sz="3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Background: </a:t>
            </a:r>
          </a:p>
          <a:p>
            <a:pPr>
              <a:lnSpc>
                <a:spcPct val="107000"/>
              </a:lnSpc>
              <a:spcAft>
                <a:spcPts val="600"/>
              </a:spcAft>
            </a:pPr>
            <a:r>
              <a:rPr lang="en-NZ" sz="3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WellSouth Immunisation Catch Up Calculator was designed in 2018 to address the challenges of converting Migrant Childrens Overseas Immunisation records to the New Zealand Immunisation Schedule </a:t>
            </a:r>
          </a:p>
          <a:p>
            <a:pPr fontAlgn="base">
              <a:spcAft>
                <a:spcPts val="600"/>
              </a:spcAft>
            </a:pPr>
            <a:r>
              <a:rPr lang="en-NZ" sz="3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Clinical Review was undertaken by Ministry of Health Immunisation Team &amp; IMAC (2018)</a:t>
            </a:r>
          </a:p>
          <a:p>
            <a:pPr marL="0" lvl="0" indent="0" fontAlgn="base">
              <a:spcAft>
                <a:spcPts val="600"/>
              </a:spcAft>
              <a:buNone/>
            </a:pPr>
            <a:r>
              <a:rPr lang="en-NZ" sz="3400" dirty="0">
                <a:latin typeface="Calibri" panose="020F0502020204030204" pitchFamily="34" charset="0"/>
                <a:ea typeface="Times New Roman" panose="02020603050405020304" pitchFamily="18" charset="0"/>
              </a:rPr>
              <a:t>	- </a:t>
            </a:r>
            <a:r>
              <a:rPr lang="en-NZ" sz="3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Clinical Audit of 134 previous (manual) Catch Ups (Southern DHB: 2018) </a:t>
            </a:r>
            <a:endParaRPr lang="en-NZ" sz="3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600"/>
              </a:spcAft>
            </a:pPr>
            <a:r>
              <a:rPr lang="en-NZ" sz="3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Immunisation Coordinators have been using the Calculator since 2019 </a:t>
            </a:r>
          </a:p>
          <a:p>
            <a:pPr marL="0" indent="0">
              <a:lnSpc>
                <a:spcPct val="107000"/>
              </a:lnSpc>
              <a:spcAft>
                <a:spcPts val="600"/>
              </a:spcAft>
              <a:buNone/>
            </a:pPr>
            <a:r>
              <a:rPr lang="en-NZ" sz="34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NZ" sz="3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– roll out has been delayed while we sort PMS / NIR Data Entry </a:t>
            </a:r>
          </a:p>
          <a:p>
            <a:pPr>
              <a:lnSpc>
                <a:spcPct val="107000"/>
              </a:lnSpc>
              <a:spcAft>
                <a:spcPts val="600"/>
              </a:spcAft>
            </a:pPr>
            <a:r>
              <a:rPr lang="en-NZ" sz="3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It differs in process and intent to the Gen2040 Best Care Immunisation Catch Tool;</a:t>
            </a:r>
          </a:p>
          <a:p>
            <a:pPr marL="257175" lvl="1" indent="0">
              <a:lnSpc>
                <a:spcPct val="107000"/>
              </a:lnSpc>
              <a:spcAft>
                <a:spcPts val="600"/>
              </a:spcAft>
              <a:buNone/>
            </a:pPr>
            <a:r>
              <a:rPr lang="en-NZ" sz="3400" kern="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- T</a:t>
            </a:r>
            <a:r>
              <a:rPr lang="en-NZ" sz="3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his tool calculates Overdue Catch-Up from records already in the PMS.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NZ" sz="3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Immunisation Co-ordinator support </a:t>
            </a:r>
            <a:r>
              <a:rPr lang="en-NZ" sz="34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will remain </a:t>
            </a:r>
            <a:r>
              <a:rPr lang="en-NZ" sz="3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available for difficult Catch Ups </a:t>
            </a:r>
            <a:endParaRPr lang="en-NZ" sz="3400" i="1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NZ" sz="3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 also have a </a:t>
            </a:r>
            <a:r>
              <a:rPr lang="en-NZ" sz="34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supporting Interpretation Tick Sheet available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NZ" sz="3800" b="1" i="1" kern="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Our aim is to get the Calculator ‘writing’ directly into Aotearoa Immunisation Register (AIR) </a:t>
            </a:r>
            <a:endParaRPr lang="en-NZ" sz="3800" b="1" i="1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NZ" sz="3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600"/>
              </a:spcAft>
            </a:pPr>
            <a:endParaRPr lang="en-NZ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5316681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C23930-200E-4FD3-34BA-05C838928A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35062"/>
          </a:xfrm>
        </p:spPr>
        <p:txBody>
          <a:bodyPr/>
          <a:lstStyle/>
          <a:p>
            <a:pPr algn="ctr"/>
            <a:r>
              <a:rPr lang="en-US" dirty="0"/>
              <a:t>How The Calculator Works</a:t>
            </a:r>
            <a:endParaRPr lang="en-NZ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29D405-CD7C-0CF9-3921-0875E377E4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4"/>
            <a:ext cx="8346558" cy="4525963"/>
          </a:xfrm>
        </p:spPr>
        <p:txBody>
          <a:bodyPr>
            <a:normAutofit fontScale="92500" lnSpcReduction="20000"/>
          </a:bodyPr>
          <a:lstStyle/>
          <a:p>
            <a:pPr marL="342900" lvl="0" indent="-342900" fontAlgn="base"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NZ" sz="17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The Immunisation Calculator measures against the current New Zealand National Immunisation Programme (NIP) </a:t>
            </a:r>
            <a:r>
              <a:rPr lang="en-NZ" sz="17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for children prior to their 10</a:t>
            </a:r>
            <a:r>
              <a:rPr lang="en-NZ" sz="1700" b="1" baseline="30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th</a:t>
            </a:r>
            <a:r>
              <a:rPr lang="en-NZ" sz="17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birthday.  </a:t>
            </a:r>
          </a:p>
          <a:p>
            <a:pPr marL="342900" lvl="0" indent="-342900" fontAlgn="base"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NZ" sz="17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It is an API - </a:t>
            </a:r>
            <a:r>
              <a:rPr lang="en-NZ" sz="1700" b="1" i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Application Programme Interface</a:t>
            </a:r>
            <a:r>
              <a:rPr lang="en-NZ" sz="17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; a software intermediary that allows 2 applications to talk to each other </a:t>
            </a:r>
          </a:p>
          <a:p>
            <a:pPr marL="342900" lvl="0" indent="-342900" fontAlgn="base"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NZ" sz="17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It is designed as a Clinical Tool – </a:t>
            </a:r>
            <a:r>
              <a:rPr lang="en-NZ" sz="1700" kern="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rather than an</a:t>
            </a:r>
            <a:r>
              <a:rPr lang="en-NZ" sz="17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Administration Tool </a:t>
            </a:r>
          </a:p>
          <a:p>
            <a:pPr marL="342900" indent="-342900" fontAlgn="base"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NZ" sz="17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The Calculator must only be used where there is a sighted Immunisation Record </a:t>
            </a:r>
            <a:endParaRPr lang="en-NZ" sz="17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lvl="0" indent="-342900" fontAlgn="base"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NZ" sz="17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All results should be checked against the Principals of Catch Up as per the  Immunisation Handbook Appendix 2</a:t>
            </a:r>
            <a:endParaRPr lang="en-NZ" sz="17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NZ" sz="17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Calculator uses an Antigen Count:</a:t>
            </a:r>
          </a:p>
          <a:p>
            <a:pPr marL="510779" lvl="1" indent="-285750">
              <a:lnSpc>
                <a:spcPct val="107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NZ" sz="17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Data is entered by Antigen - to allow for international differences in vaccine combinations</a:t>
            </a:r>
          </a:p>
          <a:p>
            <a:pPr marL="510779" lvl="1" indent="-285750">
              <a:lnSpc>
                <a:spcPct val="107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NZ" sz="17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Doses are counted by Antigen</a:t>
            </a:r>
          </a:p>
          <a:p>
            <a:pPr marL="510779" lvl="1" indent="-285750">
              <a:lnSpc>
                <a:spcPct val="107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NZ" sz="17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Catch Ups are reported by Antigen </a:t>
            </a:r>
          </a:p>
          <a:p>
            <a:pPr marL="342900" lvl="0" indent="-342900">
              <a:lnSpc>
                <a:spcPct val="107000"/>
              </a:lnSpc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NZ" sz="1900" b="1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Vaccinator is required to determine the most appropriate NZ Schedule vaccine combination for vaccination against the Plan</a:t>
            </a:r>
            <a:endParaRPr lang="en-NZ" sz="1900" b="1" i="1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7000"/>
              </a:lnSpc>
              <a:spcAft>
                <a:spcPts val="600"/>
              </a:spcAft>
              <a:buNone/>
            </a:pPr>
            <a:endParaRPr lang="en-NZ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57175" fontAlgn="base"/>
            <a:endParaRPr lang="en-NZ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6892454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99FFAD-77A6-42AB-EF6C-7C3E9F4162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How The Calculator Works </a:t>
            </a:r>
            <a:r>
              <a:rPr lang="en-US" sz="1600" dirty="0"/>
              <a:t>(continued) </a:t>
            </a:r>
            <a:endParaRPr lang="en-NZ" sz="1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662DAA-C60B-8A89-181F-CDAA56DB83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342900" lvl="0" indent="-342900">
              <a:lnSpc>
                <a:spcPct val="107000"/>
              </a:lnSpc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NZ" sz="1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Tool does not save any information </a:t>
            </a:r>
            <a:r>
              <a:rPr lang="en-NZ" sz="16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(no Privacy Considerations) </a:t>
            </a:r>
          </a:p>
          <a:p>
            <a:pPr marL="510779" lvl="1" indent="-285750">
              <a:lnSpc>
                <a:spcPct val="107000"/>
              </a:lnSpc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NZ" sz="1375" i="1" kern="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en-NZ" sz="1600" kern="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Calculation Outcome can be printed or saved as PDF</a:t>
            </a:r>
            <a:endParaRPr lang="en-NZ" sz="1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NZ" sz="1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Dates are Entered via the drop-down Calendar, or written directly into the Date Field </a:t>
            </a:r>
            <a:endParaRPr lang="en-NZ" sz="1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NZ" sz="1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Catch-Up Plan documents ‘Due Today’ with future Spacing &amp; Dates </a:t>
            </a:r>
            <a:endParaRPr lang="en-NZ" sz="1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07000"/>
              </a:lnSpc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NZ" sz="1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NB the dates are only relevant if the vaccination is given on the day</a:t>
            </a:r>
            <a:endParaRPr lang="en-NZ" sz="1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07000"/>
              </a:lnSpc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NZ" sz="1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You may wish to rerun the Calculator at the next visit </a:t>
            </a:r>
            <a:endParaRPr lang="en-NZ" sz="1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NZ" sz="1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Catch-Up Plan </a:t>
            </a:r>
            <a:r>
              <a:rPr lang="en-NZ" sz="1600" kern="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has a</a:t>
            </a:r>
            <a:r>
              <a:rPr lang="en-NZ" sz="1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Notes Section that provides the rationale for any exclusions</a:t>
            </a:r>
            <a:endParaRPr lang="en-NZ" sz="1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fontAlgn="base"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NZ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The ‘Help and Support’ page will be updated in a planned upgrade </a:t>
            </a:r>
            <a:endParaRPr lang="en-NZ" sz="1600" dirty="0"/>
          </a:p>
        </p:txBody>
      </p:sp>
    </p:spTree>
    <p:extLst>
      <p:ext uri="{BB962C8B-B14F-4D97-AF65-F5344CB8AC3E}">
        <p14:creationId xmlns:p14="http://schemas.microsoft.com/office/powerpoint/2010/main" val="27422386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9DE3F8-EBA1-F0E2-E081-D4F89A908A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NZ" sz="2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Antigen Definitions </a:t>
            </a:r>
            <a:endParaRPr lang="en-NZ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4F656D-D7EC-238E-29DD-FCDEFF8466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7000"/>
              </a:lnSpc>
              <a:spcAft>
                <a:spcPts val="600"/>
              </a:spcAft>
            </a:pPr>
            <a:r>
              <a:rPr lang="en-NZ" kern="1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DTaP - is </a:t>
            </a:r>
            <a:r>
              <a:rPr lang="en-NZ" kern="1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collectively </a:t>
            </a:r>
            <a:r>
              <a:rPr lang="en-NZ" kern="1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documented as Diphtheria, Tetanus &amp; acellular Pertussis </a:t>
            </a:r>
          </a:p>
          <a:p>
            <a:pPr marL="225029" lvl="1" indent="0">
              <a:lnSpc>
                <a:spcPct val="107000"/>
              </a:lnSpc>
              <a:spcAft>
                <a:spcPts val="600"/>
              </a:spcAft>
              <a:buNone/>
            </a:pPr>
            <a:r>
              <a:rPr lang="en-NZ" sz="18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en-NZ" sz="16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NZ" sz="1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it does not have the option to break down further</a:t>
            </a:r>
          </a:p>
          <a:p>
            <a:pPr marL="225029" lvl="1" indent="0">
              <a:lnSpc>
                <a:spcPct val="107000"/>
              </a:lnSpc>
              <a:spcAft>
                <a:spcPts val="600"/>
              </a:spcAft>
              <a:buNone/>
            </a:pPr>
            <a:r>
              <a:rPr lang="en-NZ" sz="16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	remembering this is only for those Under the age of 10 years </a:t>
            </a:r>
            <a:r>
              <a:rPr lang="en-NZ" sz="1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342900" indent="-342900">
              <a:lnSpc>
                <a:spcPct val="107000"/>
              </a:lnSpc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NZ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BCG has been added for completeness but there is no algorithm calculation </a:t>
            </a:r>
          </a:p>
          <a:p>
            <a:pPr marL="342900" indent="-342900">
              <a:lnSpc>
                <a:spcPct val="107000"/>
              </a:lnSpc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NZ" kern="1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Polio </a:t>
            </a:r>
            <a:r>
              <a:rPr lang="en-NZ" i="1" kern="1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– </a:t>
            </a:r>
            <a:r>
              <a:rPr lang="en-NZ" kern="1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Oral Polio (OPV) &amp; Inactivated Polio (</a:t>
            </a:r>
            <a:r>
              <a:rPr lang="en-NZ" kern="1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NZ" kern="1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PV) will both be counted but ensure that at least one recorded IPV  </a:t>
            </a:r>
          </a:p>
          <a:p>
            <a:pPr marL="342900" lvl="0" indent="-342900">
              <a:lnSpc>
                <a:spcPct val="107000"/>
              </a:lnSpc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NZ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MMR – can be split to record Measles, Mumps or Rubella by ‘clicking on the … after MMR </a:t>
            </a:r>
          </a:p>
          <a:p>
            <a:pPr marL="342900" lvl="0" indent="-342900">
              <a:lnSpc>
                <a:spcPct val="107000"/>
              </a:lnSpc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NZ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Meningococcal B (Bexsero) has been added for Under 5-year Schedule </a:t>
            </a:r>
          </a:p>
          <a:p>
            <a:pPr marL="342900" lvl="0" indent="-342900">
              <a:lnSpc>
                <a:spcPct val="107000"/>
              </a:lnSpc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NZ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Covi</a:t>
            </a:r>
            <a:r>
              <a:rPr lang="en-NZ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 Vaccines are </a:t>
            </a:r>
            <a:r>
              <a:rPr lang="en-NZ" b="1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NOT </a:t>
            </a:r>
            <a:r>
              <a:rPr lang="en-NZ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built into the Calculator or algorithm </a:t>
            </a:r>
            <a:endParaRPr lang="en-NZ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11603132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18496E-62E9-BB82-E80A-32B85F2697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Catch Up Rules</a:t>
            </a:r>
            <a:endParaRPr lang="en-NZ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BAA8AD-9623-AD84-6BEB-6616A2135C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NZ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References: Immunisation Handbook and Early Administration of Vaccines (IMAC) </a:t>
            </a:r>
          </a:p>
          <a:p>
            <a:pPr>
              <a:lnSpc>
                <a:spcPct val="107000"/>
              </a:lnSpc>
            </a:pPr>
            <a:r>
              <a:rPr lang="en-NZ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 Week (28 day) spacing rather than Schedule spacing – </a:t>
            </a:r>
            <a:r>
              <a:rPr lang="en-NZ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except for Men B</a:t>
            </a:r>
          </a:p>
          <a:p>
            <a:pPr>
              <a:lnSpc>
                <a:spcPct val="107000"/>
              </a:lnSpc>
            </a:pPr>
            <a:r>
              <a:rPr lang="en-NZ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Includes the Early ‘4 Day’ Rule </a:t>
            </a:r>
          </a:p>
          <a:p>
            <a:pPr lvl="1">
              <a:lnSpc>
                <a:spcPct val="107000"/>
              </a:lnSpc>
            </a:pPr>
            <a:r>
              <a:rPr lang="en-N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Allows for the 3 Month Event to be given from 12 weeks of age</a:t>
            </a:r>
          </a:p>
          <a:p>
            <a:pPr>
              <a:lnSpc>
                <a:spcPct val="107000"/>
              </a:lnSpc>
            </a:pPr>
            <a:r>
              <a:rPr lang="en-NZ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Rotavirus, Pneumococcal &amp; Hib are removed from the Calculation at the appropriate ages </a:t>
            </a:r>
          </a:p>
          <a:p>
            <a:pPr>
              <a:lnSpc>
                <a:spcPct val="107000"/>
              </a:lnSpc>
            </a:pPr>
            <a:r>
              <a:rPr lang="en-NZ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MMR before 11  months = 0 Dose </a:t>
            </a:r>
          </a:p>
          <a:p>
            <a:pPr>
              <a:lnSpc>
                <a:spcPct val="107000"/>
              </a:lnSpc>
            </a:pPr>
            <a:r>
              <a:rPr lang="en-NZ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Allows 4 Year DTaP to be given from 3  years as a Catch Up only</a:t>
            </a:r>
          </a:p>
          <a:p>
            <a:pPr>
              <a:lnSpc>
                <a:spcPct val="107000"/>
              </a:lnSpc>
            </a:pPr>
            <a:r>
              <a:rPr lang="en-NZ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Hep B Birth Dose is </a:t>
            </a:r>
            <a:r>
              <a:rPr lang="en-NZ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NOT</a:t>
            </a:r>
            <a:r>
              <a:rPr lang="en-NZ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counted </a:t>
            </a:r>
          </a:p>
          <a:p>
            <a:pPr marL="0" indent="0">
              <a:lnSpc>
                <a:spcPct val="107000"/>
              </a:lnSpc>
              <a:buNone/>
            </a:pPr>
            <a:endParaRPr lang="en-NZ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buNone/>
            </a:pPr>
            <a:r>
              <a:rPr lang="en-NZ" dirty="0">
                <a:latin typeface="Calibri" panose="020F0502020204030204" pitchFamily="34" charset="0"/>
                <a:ea typeface="Times New Roman" panose="02020603050405020304" pitchFamily="18" charset="0"/>
              </a:rPr>
              <a:t>Remember to Clinically Review the Catch-Up Plan </a:t>
            </a:r>
            <a:endParaRPr lang="en-NZ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lvl="0" indent="0">
              <a:lnSpc>
                <a:spcPct val="107000"/>
              </a:lnSpc>
              <a:buNone/>
            </a:pPr>
            <a:r>
              <a:rPr lang="en-NZ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 the PCV Rule can be complex across age bands; please check carefully</a:t>
            </a:r>
          </a:p>
          <a:p>
            <a:pPr marL="0" lvl="0" indent="0">
              <a:lnSpc>
                <a:spcPct val="107000"/>
              </a:lnSpc>
              <a:buNone/>
            </a:pPr>
            <a:r>
              <a:rPr lang="en-NZ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en-NZ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</a:t>
            </a:r>
            <a:r>
              <a:rPr lang="en-NZ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heck the Meningococcal B Catch Up for correctness 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endParaRPr lang="en-NZ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NZ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6484397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NZ" dirty="0"/>
              <a:t>WellSouth Immunisation Catch Up Calculator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33476"/>
            <a:ext cx="8229600" cy="5238750"/>
          </a:xfrm>
        </p:spPr>
        <p:txBody>
          <a:bodyPr>
            <a:normAutofit/>
          </a:bodyPr>
          <a:lstStyle/>
          <a:p>
            <a:pPr marL="0" indent="0" algn="ctr">
              <a:lnSpc>
                <a:spcPts val="1800"/>
              </a:lnSpc>
              <a:buNone/>
            </a:pPr>
            <a:endParaRPr lang="en-NZ" sz="2800" u="sng" dirty="0">
              <a:solidFill>
                <a:srgbClr val="0563C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hlinkClick r:id="rId2"/>
            </a:endParaRPr>
          </a:p>
          <a:p>
            <a:pPr marL="0" indent="0" algn="ctr">
              <a:lnSpc>
                <a:spcPts val="1800"/>
              </a:lnSpc>
              <a:buNone/>
            </a:pPr>
            <a:r>
              <a:rPr lang="en-NZ" sz="28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hlinkClick r:id="rId2"/>
              </a:rPr>
              <a:t>https://immunicalc.tempsite.nz/</a:t>
            </a:r>
            <a:endParaRPr lang="en-NZ" sz="2800" u="sng" dirty="0">
              <a:solidFill>
                <a:srgbClr val="0563C1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indent="0" algn="ctr">
              <a:lnSpc>
                <a:spcPts val="1800"/>
              </a:lnSpc>
              <a:buNone/>
            </a:pPr>
            <a:endParaRPr lang="en-NZ" sz="2800" u="sng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indent="0" algn="ctr">
              <a:lnSpc>
                <a:spcPts val="1800"/>
              </a:lnSpc>
              <a:buNone/>
            </a:pPr>
            <a:endParaRPr lang="en-NZ" sz="2000" dirty="0">
              <a:solidFill>
                <a:schemeClr val="tx2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indent="0">
              <a:lnSpc>
                <a:spcPts val="1800"/>
              </a:lnSpc>
              <a:buNone/>
            </a:pPr>
            <a:r>
              <a:rPr lang="en-NZ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Entering Immunisations onto PMS needs to be done at the Practice </a:t>
            </a:r>
          </a:p>
          <a:p>
            <a:pPr marL="0" indent="0">
              <a:buNone/>
            </a:pPr>
            <a:r>
              <a:rPr lang="en-NZ" sz="1600" dirty="0"/>
              <a:t>	- AIR Staff will monitor from their end </a:t>
            </a:r>
          </a:p>
          <a:p>
            <a:pPr marL="0" indent="0">
              <a:buNone/>
            </a:pPr>
            <a:endParaRPr lang="en-NZ" b="1" dirty="0"/>
          </a:p>
          <a:p>
            <a:pPr marL="0" indent="0">
              <a:buNone/>
            </a:pPr>
            <a:r>
              <a:rPr lang="en-NZ" b="1" dirty="0"/>
              <a:t>Acknowledgements: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NZ" sz="1600" dirty="0"/>
              <a:t>Dr Leanne </a:t>
            </a:r>
            <a:r>
              <a:rPr lang="en-NZ" sz="1600" dirty="0" err="1"/>
              <a:t>Ligggett</a:t>
            </a:r>
            <a:r>
              <a:rPr lang="en-NZ" sz="1600" dirty="0"/>
              <a:t>; former DHB public health analyst (work with Former Refugees)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NZ" sz="1600" dirty="0"/>
              <a:t>Health Informatics NZ (</a:t>
            </a:r>
            <a:r>
              <a:rPr lang="en-NZ" sz="1600" dirty="0" err="1"/>
              <a:t>HiNZ</a:t>
            </a:r>
            <a:r>
              <a:rPr lang="en-NZ" sz="1600" dirty="0"/>
              <a:t>) Clinicians Challenge New Idea Award 2017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NZ" sz="1600" dirty="0"/>
              <a:t>Kyle Ford / WellSouth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NZ" sz="1600" dirty="0"/>
              <a:t>The Logic Studio Ltd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NZ" sz="1600" dirty="0"/>
              <a:t>Southern DHB; VPD Team &amp; Immunisation Coordinators </a:t>
            </a:r>
          </a:p>
          <a:p>
            <a:pPr>
              <a:buFont typeface="Wingdings" panose="05000000000000000000" pitchFamily="2" charset="2"/>
              <a:buChar char="Ø"/>
            </a:pPr>
            <a:endParaRPr lang="en-NZ" dirty="0"/>
          </a:p>
          <a:p>
            <a:pPr>
              <a:buFont typeface="Wingdings" panose="05000000000000000000" pitchFamily="2" charset="2"/>
              <a:buChar char="Ø"/>
            </a:pP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27032968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24B798-A765-CD8A-0DBB-A839B59FF2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NZ" dirty="0"/>
              <a:t>Discussion / Question &amp; Answer</a:t>
            </a:r>
          </a:p>
        </p:txBody>
      </p:sp>
      <p:pic>
        <p:nvPicPr>
          <p:cNvPr id="1026" name="Picture 2" descr="Free vector cute woman doctor holding syringe vaccine hand drawn cartoon art illustration">
            <a:extLst>
              <a:ext uri="{FF2B5EF4-FFF2-40B4-BE49-F238E27FC236}">
                <a16:creationId xmlns:a16="http://schemas.microsoft.com/office/drawing/2014/main" id="{AF214779-43D8-8620-3FD4-1F2B7326991F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4493" y="1744330"/>
            <a:ext cx="5475104" cy="43818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E6D4D2AE-01C9-2BAB-5CBF-8193B13BA7B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6050" y="152404"/>
            <a:ext cx="2302950" cy="8191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387702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S PPT  -  Read-Only" id="{5F92FC5A-589A-4E13-A227-F602187987A6}" vid="{60359DCA-BCE7-4CEC-AB7A-FEE89364A93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83d7c116-81b2-410c-9e36-b47d864d1c31">
      <UserInfo>
        <DisplayName>Karin Little</DisplayName>
        <AccountId>155</AccountId>
        <AccountType/>
      </UserInfo>
    </SharedWithUsers>
    <TaxCatchAll xmlns="83d7c116-81b2-410c-9e36-b47d864d1c31" xsi:nil="true"/>
    <lcf76f155ced4ddcb4097134ff3c332f xmlns="b2ae5c65-8816-461d-8ac2-ea6910ccd7dd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1A59FF30510EE4AB50EBACB950358BA" ma:contentTypeVersion="15" ma:contentTypeDescription="Create a new document." ma:contentTypeScope="" ma:versionID="2b09208c0d3b9b8b82663c107748ee16">
  <xsd:schema xmlns:xsd="http://www.w3.org/2001/XMLSchema" xmlns:xs="http://www.w3.org/2001/XMLSchema" xmlns:p="http://schemas.microsoft.com/office/2006/metadata/properties" xmlns:ns2="b2ae5c65-8816-461d-8ac2-ea6910ccd7dd" xmlns:ns3="83d7c116-81b2-410c-9e36-b47d864d1c31" targetNamespace="http://schemas.microsoft.com/office/2006/metadata/properties" ma:root="true" ma:fieldsID="4d88901ad06ea831512f75e1caf67df5" ns2:_="" ns3:_="">
    <xsd:import namespace="b2ae5c65-8816-461d-8ac2-ea6910ccd7dd"/>
    <xsd:import namespace="83d7c116-81b2-410c-9e36-b47d864d1c3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LengthInSeconds" minOccurs="0"/>
                <xsd:element ref="ns2:MediaServiceLocation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2ae5c65-8816-461d-8ac2-ea6910ccd7d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2" nillable="true" ma:taxonomy="true" ma:internalName="lcf76f155ced4ddcb4097134ff3c332f" ma:taxonomyFieldName="MediaServiceImageTags" ma:displayName="Image Tags" ma:readOnly="false" ma:fieldId="{5cf76f15-5ced-4ddc-b409-7134ff3c332f}" ma:taxonomyMulti="true" ma:sspId="ddb422ed-5379-468d-85fb-be0261ccf94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9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1" nillable="true" ma:displayName="Location" ma:indexed="true" ma:internalName="MediaServiceLocation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3d7c116-81b2-410c-9e36-b47d864d1c31" elementFormDefault="qualified">
    <xsd:import namespace="http://schemas.microsoft.com/office/2006/documentManagement/types"/>
    <xsd:import namespace="http://schemas.microsoft.com/office/infopath/2007/PartnerControls"/>
    <xsd:element name="TaxCatchAll" ma:index="13" nillable="true" ma:displayName="Taxonomy Catch All Column" ma:hidden="true" ma:list="{3329f3d7-f7f7-48c4-ae66-4cab7b2bc5ad}" ma:internalName="TaxCatchAll" ma:showField="CatchAllData" ma:web="83d7c116-81b2-410c-9e36-b47d864d1c3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A69B275-F6E7-48C0-A054-9C08AA864E9A}">
  <ds:schemaRefs>
    <ds:schemaRef ds:uri="http://www.w3.org/XML/1998/namespace"/>
    <ds:schemaRef ds:uri="http://purl.org/dc/elements/1.1/"/>
    <ds:schemaRef ds:uri="05e64299-6458-4df0-826f-03b6460e2a4f"/>
    <ds:schemaRef ds:uri="http://schemas.microsoft.com/office/2006/documentManagement/types"/>
    <ds:schemaRef ds:uri="http://purl.org/dc/dcmitype/"/>
    <ds:schemaRef ds:uri="http://purl.org/dc/terms/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084e8b8a-24e1-4aec-b413-fb88f84e3d94"/>
  </ds:schemaRefs>
</ds:datastoreItem>
</file>

<file path=customXml/itemProps2.xml><?xml version="1.0" encoding="utf-8"?>
<ds:datastoreItem xmlns:ds="http://schemas.openxmlformats.org/officeDocument/2006/customXml" ds:itemID="{2324A668-BD4F-4E4C-8E9F-06A97550B27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0144243-905F-44B5-B8E8-3E9F81BDB840}"/>
</file>

<file path=docProps/app.xml><?xml version="1.0" encoding="utf-8"?>
<Properties xmlns="http://schemas.openxmlformats.org/officeDocument/2006/extended-properties" xmlns:vt="http://schemas.openxmlformats.org/officeDocument/2006/docPropsVTypes">
  <Template>WS PPT</Template>
  <TotalTime>2200</TotalTime>
  <Words>797</Words>
  <Application>Microsoft Office PowerPoint</Application>
  <PresentationFormat>On-screen Show (4:3)</PresentationFormat>
  <Paragraphs>80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Arial</vt:lpstr>
      <vt:lpstr>Calibri</vt:lpstr>
      <vt:lpstr>Courier New</vt:lpstr>
      <vt:lpstr>Symbol</vt:lpstr>
      <vt:lpstr>Times New Roman</vt:lpstr>
      <vt:lpstr>Wingdings</vt:lpstr>
      <vt:lpstr>Office Theme</vt:lpstr>
      <vt:lpstr>Immunisation Catch Up Calculator  for Practice Immunisation Champions January 2025  Jillian Boniface; Immunisation Advisor, WellSouth  </vt:lpstr>
      <vt:lpstr>Presentation Outline  </vt:lpstr>
      <vt:lpstr>WellSouth Immunisation Catch Up Calculator </vt:lpstr>
      <vt:lpstr>How The Calculator Works</vt:lpstr>
      <vt:lpstr>How The Calculator Works (continued) </vt:lpstr>
      <vt:lpstr>Antigen Definitions </vt:lpstr>
      <vt:lpstr>Catch Up Rules</vt:lpstr>
      <vt:lpstr>WellSouth Immunisation Catch Up Calculator </vt:lpstr>
      <vt:lpstr>Discussion / Question &amp; Answer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Immunisation Catch Up Calculator &amp; Immunisation Update  Presentation to WellSouth Practice Nurse Conference  Friday 13th October 2023 Jillian Boniface; WellSouth Immunisation Project Manager  &amp;</dc:title>
  <dc:creator>Jillian Boniface</dc:creator>
  <cp:lastModifiedBy>Jillian Boniface</cp:lastModifiedBy>
  <cp:revision>38</cp:revision>
  <cp:lastPrinted>2023-09-11T23:53:26Z</cp:lastPrinted>
  <dcterms:created xsi:type="dcterms:W3CDTF">2023-08-07T21:23:41Z</dcterms:created>
  <dcterms:modified xsi:type="dcterms:W3CDTF">2025-06-08T23:38:46Z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0x010100A1A59FF30510EE4AB50EBACB950358BA</vt:lpwstr>
  </property>
</Properties>
</file>