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0" r:id="rId5"/>
    <p:sldId id="280" r:id="rId6"/>
    <p:sldId id="263" r:id="rId7"/>
    <p:sldId id="264" r:id="rId8"/>
    <p:sldId id="265" r:id="rId9"/>
    <p:sldId id="267" r:id="rId10"/>
    <p:sldId id="268" r:id="rId11"/>
    <p:sldId id="274" r:id="rId12"/>
    <p:sldId id="271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6"/>
    <a:srgbClr val="96C75A"/>
    <a:srgbClr val="338E49"/>
    <a:srgbClr val="55B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5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6505D-CF5C-405F-8E4B-CCA58A548566}" type="datetimeFigureOut">
              <a:rPr lang="en-NZ" smtClean="0"/>
              <a:t>9/06/2025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43D9-EA78-4F85-871B-BFC3374BAF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94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have had discussions with National Hauora Coalition (NHC) to identify similarities &amp; differences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343D9-EA78-4F85-871B-BFC3374BAF73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729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>
                <a:solidFill>
                  <a:srgbClr val="96C7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396537" y="274640"/>
            <a:ext cx="13019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900" dirty="0"/>
              <a:t>Font – Calibri</a:t>
            </a:r>
          </a:p>
          <a:p>
            <a:r>
              <a:rPr lang="en-NZ" sz="900" dirty="0">
                <a:solidFill>
                  <a:srgbClr val="96C75A"/>
                </a:solidFill>
              </a:rPr>
              <a:t>Title –</a:t>
            </a:r>
            <a:r>
              <a:rPr lang="en-NZ" sz="900" baseline="0" dirty="0">
                <a:solidFill>
                  <a:srgbClr val="96C75A"/>
                </a:solidFill>
              </a:rPr>
              <a:t> always Green</a:t>
            </a:r>
          </a:p>
          <a:p>
            <a:r>
              <a:rPr lang="en-NZ" sz="900" baseline="0" dirty="0">
                <a:solidFill>
                  <a:srgbClr val="636466"/>
                </a:solidFill>
              </a:rPr>
              <a:t>Sub-titles – always Grey</a:t>
            </a:r>
          </a:p>
          <a:p>
            <a:r>
              <a:rPr lang="en-NZ" sz="900" dirty="0"/>
              <a:t>Body -</a:t>
            </a:r>
            <a:r>
              <a:rPr lang="en-NZ" sz="900" baseline="0" dirty="0"/>
              <a:t> Black</a:t>
            </a:r>
            <a:endParaRPr lang="en-NZ" sz="900" dirty="0"/>
          </a:p>
        </p:txBody>
      </p:sp>
    </p:spTree>
    <p:extLst>
      <p:ext uri="{BB962C8B-B14F-4D97-AF65-F5344CB8AC3E}">
        <p14:creationId xmlns:p14="http://schemas.microsoft.com/office/powerpoint/2010/main" val="113012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9D0A6A-5F13-4B0D-27D7-D175109F3F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7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71E6C1-2D63-A46B-9322-37E8376DA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0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96C7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C5410E-5B6B-3E5E-0486-5A0CC1CB0D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4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A27F62-2DE0-801C-BE5D-D6ADDE44F3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4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96C7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DA7FA0-B0EE-EFEF-42F8-D99E5EADF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C7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712DDBF-A0B1-62A5-E332-05FD18487C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C7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F0D1B4-FDF4-EE6A-9468-0B0A9AEF4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819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062FC9-F6F6-2D03-E5A7-1FE1A9D231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3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E012CD7-1193-49DB-A63C-4C1277BB9775}" type="datetimeFigureOut">
              <a:rPr lang="en-NZ" smtClean="0"/>
              <a:t>9/06/2025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FCDE351-F476-4AB9-8B38-5FCFDDFF5B7E}" type="slidenum">
              <a:rPr lang="en-NZ" smtClean="0"/>
              <a:t>‹#›</a:t>
            </a:fld>
            <a:endParaRPr lang="en-NZ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F0C6AC-AEDE-22FE-589B-0E1C97B6C0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765" y="63975"/>
            <a:ext cx="2152235" cy="7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4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D58F5D-C1B2-5D9D-E699-6C14B31F907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6528"/>
            <a:ext cx="9144000" cy="43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0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636466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mmunicalc.tempsite.n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municalc.tempsite.n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6629"/>
            <a:ext cx="7772400" cy="2603496"/>
          </a:xfrm>
        </p:spPr>
        <p:txBody>
          <a:bodyPr>
            <a:normAutofit/>
          </a:bodyPr>
          <a:lstStyle/>
          <a:p>
            <a:pPr algn="r"/>
            <a:r>
              <a:rPr lang="en-NZ" sz="4050" dirty="0"/>
              <a:t>Immunisation Catch Up Calculator</a:t>
            </a:r>
            <a:br>
              <a:rPr lang="en-NZ" sz="4050" dirty="0"/>
            </a:br>
            <a:b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NZ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Practice Immunisation Champions</a:t>
            </a:r>
            <a:br>
              <a:rPr lang="en-NZ" sz="240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NZ" sz="2400">
                <a:solidFill>
                  <a:schemeClr val="tx1">
                    <a:lumMod val="50000"/>
                    <a:lumOff val="50000"/>
                  </a:schemeClr>
                </a:solidFill>
              </a:rPr>
              <a:t>January 2025 </a:t>
            </a:r>
            <a:b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Jillian Boniface; </a:t>
            </a:r>
            <a:r>
              <a:rPr lang="en-N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Immunisation Advisor, WellSouth </a:t>
            </a:r>
            <a:br>
              <a:rPr lang="en-N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NZ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3926D3-CBA4-196A-1937-B6ACCE902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52404"/>
            <a:ext cx="2302950" cy="81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47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CC12-D138-51FE-AAAD-CE2802E7F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971549"/>
            <a:ext cx="8229600" cy="5937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Presentation Outline </a:t>
            </a:r>
            <a:br>
              <a:rPr lang="en-US" sz="2800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D4F47-4C3D-BFDD-19D6-B9DE02C07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WellSouth Immunisation Catch Up Calculator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NZ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NZ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https://immunicalc.tempsite.nz/</a:t>
            </a:r>
            <a:endParaRPr lang="en-NZ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NZ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endParaRPr lang="en-US" sz="2000" dirty="0"/>
          </a:p>
          <a:p>
            <a:endParaRPr lang="en-N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00BA5FD-0A2E-B9D3-229F-0639218F2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52404"/>
            <a:ext cx="2302950" cy="81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76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63AB-D037-E0AF-99F5-B3889303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WellSouth Immunisation Catch Up Calculator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E6AF1-2551-0730-832B-EC76D9F2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NZ" sz="3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Background: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WellSouth Immunisation Catch Up Calculator was designed in 2018 to address the challenges of converting Migrant Childrens Overseas Immunisation records to the New Zealand Immunisation Schedule </a:t>
            </a:r>
          </a:p>
          <a:p>
            <a:pPr fontAlgn="base">
              <a:spcAft>
                <a:spcPts val="600"/>
              </a:spcAft>
            </a:pPr>
            <a:r>
              <a:rPr lang="en-NZ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Clinical Review was undertaken by Ministry of Health Immunisation Team &amp; IMAC (2018)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NZ" sz="3400" dirty="0">
                <a:latin typeface="Calibri" panose="020F0502020204030204" pitchFamily="34" charset="0"/>
                <a:ea typeface="Times New Roman" panose="02020603050405020304" pitchFamily="18" charset="0"/>
              </a:rPr>
              <a:t>	- </a:t>
            </a:r>
            <a:r>
              <a:rPr lang="en-NZ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Clinical Audit of 134 previous (manual) Catch Ups (Southern DHB: 2018) </a:t>
            </a:r>
            <a:endParaRPr lang="en-NZ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Immunisation Coordinators have been using the Calculator since 2019 </a:t>
            </a:r>
          </a:p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NZ" sz="3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roll out has been delayed while we sort PMS / NIR Data Entry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differs in process and intent to the Gen2040 Best Care Immunisation Catch Tool;</a:t>
            </a:r>
          </a:p>
          <a:p>
            <a:pPr marL="257175" lvl="1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NZ" sz="3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T</a:t>
            </a: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tool calculates Overdue Catch-Up from records already in the PMS.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Immunisation Co-ordinator support </a:t>
            </a:r>
            <a:r>
              <a:rPr lang="en-NZ" sz="3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remain </a:t>
            </a: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for difficult Catch Ups </a:t>
            </a:r>
            <a:endParaRPr lang="en-NZ" sz="34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3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have a </a:t>
            </a:r>
            <a:r>
              <a:rPr lang="en-NZ" sz="3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Interpretation Tick Sheet available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3800" b="1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aim is to get the Calculator ‘writing’ directly into Aotearoa Immunisation Register (AIR) </a:t>
            </a:r>
            <a:endParaRPr lang="en-NZ" sz="38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NZ" sz="3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N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3166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3930-200E-4FD3-34BA-05C83892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5062"/>
          </a:xfrm>
        </p:spPr>
        <p:txBody>
          <a:bodyPr/>
          <a:lstStyle/>
          <a:p>
            <a:pPr algn="ctr"/>
            <a:r>
              <a:rPr lang="en-US" dirty="0"/>
              <a:t>How The Calculator Works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D405-CD7C-0CF9-3921-0875E377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8346558" cy="4525963"/>
          </a:xfrm>
        </p:spPr>
        <p:txBody>
          <a:bodyPr>
            <a:normAutofit fontScale="92500" lnSpcReduction="20000"/>
          </a:bodyPr>
          <a:lstStyle/>
          <a:p>
            <a:pPr marL="342900" lvl="0" indent="-342900" fontAlgn="base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Immunisation Calculator measures against the current New Zealand National Immunisation Programme (NIP) </a:t>
            </a:r>
            <a:r>
              <a:rPr lang="en-NZ" sz="1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children prior to their 10</a:t>
            </a:r>
            <a:r>
              <a:rPr lang="en-NZ" sz="17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NZ" sz="1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birthday.  </a:t>
            </a:r>
          </a:p>
          <a:p>
            <a:pPr marL="342900" lvl="0" indent="-342900" fontAlgn="base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is an API - </a:t>
            </a:r>
            <a:r>
              <a:rPr lang="en-NZ" sz="17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Application Programme Interface</a:t>
            </a:r>
            <a:r>
              <a:rPr lang="en-NZ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a software intermediary that allows 2 applications to talk to each other </a:t>
            </a:r>
          </a:p>
          <a:p>
            <a:pPr marL="342900" lvl="0" indent="-342900" fontAlgn="base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designed as a Clinical Tool – </a:t>
            </a:r>
            <a:r>
              <a:rPr lang="en-NZ" sz="17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rather than an</a:t>
            </a:r>
            <a:r>
              <a:rPr lang="en-NZ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Administration Tool </a:t>
            </a:r>
          </a:p>
          <a:p>
            <a:pPr marL="342900" indent="-342900" fontAlgn="base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Calculator must only be used where there is a sighted Immunisation Record </a:t>
            </a:r>
            <a:endParaRPr lang="en-NZ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results should be checked against the Principals of Catch Up as per the  Immunisation Handbook Appendix 2</a:t>
            </a:r>
            <a:endParaRPr lang="en-NZ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Calculator uses an Antigen Count:</a:t>
            </a:r>
          </a:p>
          <a:p>
            <a:pPr marL="510779" lvl="1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is entered by Antigen - to allow for international differences in vaccine combinations</a:t>
            </a:r>
          </a:p>
          <a:p>
            <a:pPr marL="510779" lvl="1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Doses are counted by Antigen</a:t>
            </a:r>
          </a:p>
          <a:p>
            <a:pPr marL="510779" lvl="1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 Ups are reported by Antigen 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9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Vaccinator is required to determine the most appropriate NZ Schedule vaccine combination for vaccination against the Plan</a:t>
            </a:r>
            <a:endParaRPr lang="en-NZ" sz="19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600"/>
              </a:spcAft>
              <a:buNone/>
            </a:pP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fontAlgn="base"/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8924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9FFAD-77A6-42AB-EF6C-7C3E9F41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The Calculator Works </a:t>
            </a:r>
            <a:r>
              <a:rPr lang="en-US" sz="1600" dirty="0"/>
              <a:t>(continued) </a:t>
            </a:r>
            <a:endParaRPr lang="en-NZ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62DAA-C60B-8A89-181F-CDAA56DB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Tool does not save any information </a:t>
            </a:r>
            <a:r>
              <a:rPr lang="en-NZ" sz="1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(no Privacy Considerations) </a:t>
            </a:r>
          </a:p>
          <a:p>
            <a:pPr marL="510779" lvl="1" indent="-28575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NZ" sz="1375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NZ" sz="1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Calculation Outcome can be printed or saved as PDF</a:t>
            </a:r>
            <a:endParaRPr lang="en-N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Dates are Entered via the drop-down Calendar, or written directly into the Date Field </a:t>
            </a:r>
            <a:endParaRPr lang="en-N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Catch-Up Plan documents ‘Due Today’ with future Spacing &amp; Dates </a:t>
            </a:r>
            <a:endParaRPr lang="en-N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NB the dates are only relevant if the vaccination is given on the day</a:t>
            </a:r>
            <a:endParaRPr lang="en-N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may wish to rerun the Calculator at the next visit </a:t>
            </a:r>
            <a:endParaRPr lang="en-N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Catch-Up Plan </a:t>
            </a:r>
            <a:r>
              <a:rPr lang="en-NZ" sz="1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a</a:t>
            </a: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Notes Section that provides the rationale for any exclusions</a:t>
            </a:r>
            <a:endParaRPr lang="en-N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‘Help and Support’ page will be updated in a planned upgrade 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74223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E3F8-EBA1-F0E2-E081-D4F89A90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Antigen Definitions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F656D-D7EC-238E-29DD-FCDEFF84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N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DTaP - is </a:t>
            </a:r>
            <a:r>
              <a:rPr lang="en-NZ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collectively </a:t>
            </a:r>
            <a:r>
              <a:rPr lang="en-N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as Diphtheria, Tetanus &amp; acellular Pertussis </a:t>
            </a:r>
          </a:p>
          <a:p>
            <a:pPr marL="225029" lvl="1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NZ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N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does not have the option to break down further</a:t>
            </a:r>
          </a:p>
          <a:p>
            <a:pPr marL="225029" lvl="1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N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	remembering this is only for those Under the age of 10 years </a:t>
            </a:r>
            <a:r>
              <a:rPr lang="en-N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BCG has been added for completeness but there is no algorithm calculation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Polio </a:t>
            </a:r>
            <a:r>
              <a:rPr lang="en-NZ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N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Oral Polio (OPV) &amp; Inactivated Polio (</a:t>
            </a:r>
            <a:r>
              <a:rPr lang="en-NZ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N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PV) will both be counted but ensure that at least one recorded IPV  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MMR – can be split to record Measles, Mumps or Rubella by ‘clicking on the … after MMR 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Meningococcal B (Bexsero) has been added for Under 5-year Schedule 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</a:t>
            </a:r>
            <a:r>
              <a:rPr lang="en-N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Vaccines are </a:t>
            </a:r>
            <a:r>
              <a:rPr lang="en-NZ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</a:t>
            </a:r>
            <a:r>
              <a:rPr lang="en-N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built into the Calculator or algorithm </a:t>
            </a:r>
            <a:endParaRPr lang="en-N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031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496E-62E9-BB82-E80A-32B85F26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Catch Up Rules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AA8AD-9623-AD84-6BEB-6616A2135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References: Immunisation Handbook and Early Administration of Vaccines (IMAC) </a:t>
            </a:r>
          </a:p>
          <a:p>
            <a:pPr>
              <a:lnSpc>
                <a:spcPct val="107000"/>
              </a:lnSpc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Week (28 day) spacing rather than Schedule spacing – </a:t>
            </a:r>
            <a:r>
              <a:rPr lang="en-NZ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except for Men B</a:t>
            </a:r>
          </a:p>
          <a:p>
            <a:pPr>
              <a:lnSpc>
                <a:spcPct val="107000"/>
              </a:lnSpc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the Early ‘4 Day’ Rule </a:t>
            </a:r>
          </a:p>
          <a:p>
            <a:pPr lvl="1">
              <a:lnSpc>
                <a:spcPct val="107000"/>
              </a:lnSpc>
            </a:pPr>
            <a:r>
              <a:rPr lang="en-N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Allows for the 3 Month Event to be given from 12 weeks of age</a:t>
            </a:r>
          </a:p>
          <a:p>
            <a:pPr>
              <a:lnSpc>
                <a:spcPct val="107000"/>
              </a:lnSpc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Rotavirus, Pneumococcal &amp; Hib are removed from the Calculation at the appropriate ages </a:t>
            </a:r>
          </a:p>
          <a:p>
            <a:pPr>
              <a:lnSpc>
                <a:spcPct val="107000"/>
              </a:lnSpc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MMR before 11  months = 0 Dose </a:t>
            </a:r>
          </a:p>
          <a:p>
            <a:pPr>
              <a:lnSpc>
                <a:spcPct val="107000"/>
              </a:lnSpc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Allows 4 Year DTaP to be given from 3  years as a Catch Up only</a:t>
            </a:r>
          </a:p>
          <a:p>
            <a:pPr>
              <a:lnSpc>
                <a:spcPct val="107000"/>
              </a:lnSpc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Hep B Birth Dose is </a:t>
            </a:r>
            <a:r>
              <a:rPr lang="en-N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counted </a:t>
            </a:r>
          </a:p>
          <a:p>
            <a:pPr marL="0" indent="0">
              <a:lnSpc>
                <a:spcPct val="107000"/>
              </a:lnSpc>
              <a:buNone/>
            </a:pPr>
            <a:endParaRPr lang="en-NZ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NZ" dirty="0">
                <a:latin typeface="Calibri" panose="020F0502020204030204" pitchFamily="34" charset="0"/>
                <a:ea typeface="Times New Roman" panose="02020603050405020304" pitchFamily="18" charset="0"/>
              </a:rPr>
              <a:t>Remember to Clinically Review the Catch-Up Plan </a:t>
            </a:r>
            <a:endParaRPr lang="en-N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the PCV Rule can be complex across age bands; please check carefully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N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N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heck the Meningococcal B Catch Up for correctness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N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N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4843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WellSouth Immunisation Catch Up Calculator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76"/>
            <a:ext cx="8229600" cy="523875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1800"/>
              </a:lnSpc>
              <a:buNone/>
            </a:pPr>
            <a:endParaRPr lang="en-NZ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r:id="rId2"/>
            </a:endParaRPr>
          </a:p>
          <a:p>
            <a:pPr marL="0" indent="0" algn="ctr">
              <a:lnSpc>
                <a:spcPts val="1800"/>
              </a:lnSpc>
              <a:buNone/>
            </a:pPr>
            <a:r>
              <a:rPr lang="en-NZ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https://immunicalc.tempsite.nz/</a:t>
            </a:r>
            <a:endParaRPr lang="en-NZ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ts val="1800"/>
              </a:lnSpc>
              <a:buNone/>
            </a:pPr>
            <a:endParaRPr lang="en-NZ" sz="2800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ts val="1800"/>
              </a:lnSpc>
              <a:buNone/>
            </a:pPr>
            <a:endParaRPr lang="en-NZ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N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Entering Immunisations onto PMS needs to be done at the Practice </a:t>
            </a:r>
          </a:p>
          <a:p>
            <a:pPr marL="0" indent="0">
              <a:buNone/>
            </a:pPr>
            <a:r>
              <a:rPr lang="en-NZ" sz="1600" dirty="0"/>
              <a:t>	- AIR Staff will monitor from their end </a:t>
            </a:r>
          </a:p>
          <a:p>
            <a:pPr marL="0" indent="0">
              <a:buNone/>
            </a:pPr>
            <a:endParaRPr lang="en-NZ" b="1" dirty="0"/>
          </a:p>
          <a:p>
            <a:pPr marL="0" indent="0">
              <a:buNone/>
            </a:pPr>
            <a:r>
              <a:rPr lang="en-NZ" b="1" dirty="0"/>
              <a:t>Acknowledgements: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sz="1600" dirty="0"/>
              <a:t>Dr Leanne </a:t>
            </a:r>
            <a:r>
              <a:rPr lang="en-NZ" sz="1600" dirty="0" err="1"/>
              <a:t>Ligggett</a:t>
            </a:r>
            <a:r>
              <a:rPr lang="en-NZ" sz="1600" dirty="0"/>
              <a:t>; former DHB public health analyst (work with Former Refugees)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sz="1600" dirty="0"/>
              <a:t>Health Informatics NZ (</a:t>
            </a:r>
            <a:r>
              <a:rPr lang="en-NZ" sz="1600" dirty="0" err="1"/>
              <a:t>HiNZ</a:t>
            </a:r>
            <a:r>
              <a:rPr lang="en-NZ" sz="1600" dirty="0"/>
              <a:t>) Clinicians Challenge New Idea Award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sz="1600" dirty="0"/>
              <a:t>Kyle Ford / WellSouth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sz="1600" dirty="0"/>
              <a:t>The Logic Studio Ltd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sz="1600" dirty="0"/>
              <a:t>Southern DHB; VPD Team &amp; Immunisation Coordinators </a:t>
            </a:r>
          </a:p>
          <a:p>
            <a:pPr>
              <a:buFont typeface="Wingdings" panose="05000000000000000000" pitchFamily="2" charset="2"/>
              <a:buChar char="Ø"/>
            </a:pPr>
            <a:endParaRPr lang="en-NZ" dirty="0"/>
          </a:p>
          <a:p>
            <a:pPr>
              <a:buFont typeface="Wingdings" panose="05000000000000000000" pitchFamily="2" charset="2"/>
              <a:buChar char="Ø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329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B798-A765-CD8A-0DBB-A839B59F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dirty="0"/>
              <a:t>Discussion / Question &amp; Answer</a:t>
            </a:r>
          </a:p>
        </p:txBody>
      </p:sp>
      <p:pic>
        <p:nvPicPr>
          <p:cNvPr id="1026" name="Picture 2" descr="Free vector cute woman doctor holding syringe vaccine hand drawn cartoon art illustration">
            <a:extLst>
              <a:ext uri="{FF2B5EF4-FFF2-40B4-BE49-F238E27FC236}">
                <a16:creationId xmlns:a16="http://schemas.microsoft.com/office/drawing/2014/main" id="{AF214779-43D8-8620-3FD4-1F2B732699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493" y="1744330"/>
            <a:ext cx="5475104" cy="438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D4D2AE-01C9-2BAB-5CBF-8193B13BA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52404"/>
            <a:ext cx="2302950" cy="81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77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 PPT  -  Read-Only" id="{5F92FC5A-589A-4E13-A227-F602187987A6}" vid="{60359DCA-BCE7-4CEC-AB7A-FEE89364A9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3d7c116-81b2-410c-9e36-b47d864d1c31">
      <UserInfo>
        <DisplayName>Karin Little</DisplayName>
        <AccountId>155</AccountId>
        <AccountType/>
      </UserInfo>
    </SharedWithUsers>
    <TaxCatchAll xmlns="83d7c116-81b2-410c-9e36-b47d864d1c31" xsi:nil="true"/>
    <lcf76f155ced4ddcb4097134ff3c332f xmlns="b2ae5c65-8816-461d-8ac2-ea6910ccd7d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59FF30510EE4AB50EBACB950358BA" ma:contentTypeVersion="15" ma:contentTypeDescription="Create a new document." ma:contentTypeScope="" ma:versionID="2b09208c0d3b9b8b82663c107748ee16">
  <xsd:schema xmlns:xsd="http://www.w3.org/2001/XMLSchema" xmlns:xs="http://www.w3.org/2001/XMLSchema" xmlns:p="http://schemas.microsoft.com/office/2006/metadata/properties" xmlns:ns2="b2ae5c65-8816-461d-8ac2-ea6910ccd7dd" xmlns:ns3="83d7c116-81b2-410c-9e36-b47d864d1c31" targetNamespace="http://schemas.microsoft.com/office/2006/metadata/properties" ma:root="true" ma:fieldsID="4d88901ad06ea831512f75e1caf67df5" ns2:_="" ns3:_="">
    <xsd:import namespace="b2ae5c65-8816-461d-8ac2-ea6910ccd7dd"/>
    <xsd:import namespace="83d7c116-81b2-410c-9e36-b47d864d1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e5c65-8816-461d-8ac2-ea6910ccd7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ddb422ed-5379-468d-85fb-be0261ccf9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7c116-81b2-410c-9e36-b47d864d1c3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329f3d7-f7f7-48c4-ae66-4cab7b2bc5ad}" ma:internalName="TaxCatchAll" ma:showField="CatchAllData" ma:web="83d7c116-81b2-410c-9e36-b47d864d1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69B275-F6E7-48C0-A054-9C08AA864E9A}">
  <ds:schemaRefs>
    <ds:schemaRef ds:uri="http://www.w3.org/XML/1998/namespace"/>
    <ds:schemaRef ds:uri="http://purl.org/dc/elements/1.1/"/>
    <ds:schemaRef ds:uri="05e64299-6458-4df0-826f-03b6460e2a4f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84e8b8a-24e1-4aec-b413-fb88f84e3d94"/>
  </ds:schemaRefs>
</ds:datastoreItem>
</file>

<file path=customXml/itemProps2.xml><?xml version="1.0" encoding="utf-8"?>
<ds:datastoreItem xmlns:ds="http://schemas.openxmlformats.org/officeDocument/2006/customXml" ds:itemID="{2324A668-BD4F-4E4C-8E9F-06A97550B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44243-905F-44B5-B8E8-3E9F81BDB840}"/>
</file>

<file path=docProps/app.xml><?xml version="1.0" encoding="utf-8"?>
<Properties xmlns="http://schemas.openxmlformats.org/officeDocument/2006/extended-properties" xmlns:vt="http://schemas.openxmlformats.org/officeDocument/2006/docPropsVTypes">
  <Template>WS PPT</Template>
  <TotalTime>2200</TotalTime>
  <Words>797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Immunisation Catch Up Calculator  for Practice Immunisation Champions January 2025  Jillian Boniface; Immunisation Advisor, WellSouth  </vt:lpstr>
      <vt:lpstr>Presentation Outline  </vt:lpstr>
      <vt:lpstr>WellSouth Immunisation Catch Up Calculator </vt:lpstr>
      <vt:lpstr>How The Calculator Works</vt:lpstr>
      <vt:lpstr>How The Calculator Works (continued) </vt:lpstr>
      <vt:lpstr>Antigen Definitions </vt:lpstr>
      <vt:lpstr>Catch Up Rules</vt:lpstr>
      <vt:lpstr>WellSouth Immunisation Catch Up Calculator </vt:lpstr>
      <vt:lpstr>Discussion / Question &amp;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Immunisation Catch Up Calculator &amp; Immunisation Update  Presentation to WellSouth Practice Nurse Conference  Friday 13th October 2023 Jillian Boniface; WellSouth Immunisation Project Manager  &amp;</dc:title>
  <dc:creator>Jillian Boniface</dc:creator>
  <cp:lastModifiedBy>Jillian Boniface</cp:lastModifiedBy>
  <cp:revision>38</cp:revision>
  <cp:lastPrinted>2023-09-11T23:53:26Z</cp:lastPrinted>
  <dcterms:created xsi:type="dcterms:W3CDTF">2023-08-07T21:23:41Z</dcterms:created>
  <dcterms:modified xsi:type="dcterms:W3CDTF">2025-06-08T23:38:46Z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0x010100A1A59FF30510EE4AB50EBACB950358BA</vt:lpwstr>
  </property>
</Properties>
</file>