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sldIdLst>
    <p:sldId id="262" r:id="rId5"/>
    <p:sldId id="263" r:id="rId6"/>
    <p:sldId id="264" r:id="rId7"/>
    <p:sldId id="265" r:id="rId8"/>
    <p:sldId id="266" r:id="rId9"/>
    <p:sldId id="267" r:id="rId10"/>
    <p:sldId id="269" r:id="rId11"/>
    <p:sldId id="270" r:id="rId12"/>
    <p:sldId id="271" r:id="rId13"/>
    <p:sldId id="272" r:id="rId14"/>
    <p:sldId id="274" r:id="rId15"/>
    <p:sldId id="275" r:id="rId16"/>
    <p:sldId id="273" r:id="rId17"/>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6466"/>
    <a:srgbClr val="96C75A"/>
    <a:srgbClr val="338E49"/>
    <a:srgbClr val="55B6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1794"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4249853573689415E-2"/>
          <c:y val="0.19076462317210349"/>
          <c:w val="0.79393233033775668"/>
          <c:h val="0.68123875140607426"/>
        </c:manualLayout>
      </c:layout>
      <c:ofPieChart>
        <c:ofPieType val="pie"/>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D46-4868-B088-F7D2E814BA0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DD46-4868-B088-F7D2E814BA0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DD46-4868-B088-F7D2E814BA05}"/>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DD46-4868-B088-F7D2E814BA05}"/>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DD46-4868-B088-F7D2E814BA05}"/>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DD46-4868-B088-F7D2E814BA05}"/>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DD46-4868-B088-F7D2E814BA05}"/>
              </c:ext>
            </c:extLst>
          </c:dPt>
          <c:dLbls>
            <c:dLbl>
              <c:idx val="0"/>
              <c:layout>
                <c:manualLayout>
                  <c:x val="3.099059214167128E-2"/>
                  <c:y val="-0.2571428571428572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DD46-4868-B088-F7D2E814BA05}"/>
                </c:ext>
              </c:extLst>
            </c:dLbl>
            <c:dLbl>
              <c:idx val="1"/>
              <c:layout>
                <c:manualLayout>
                  <c:x val="6.7549781053353977E-2"/>
                  <c:y val="-8.3928571428571366E-2"/>
                </c:manualLayout>
              </c:layout>
              <c:tx>
                <c:rich>
                  <a:bodyPr rot="0" spcFirstLastPara="1" vertOverflow="clip" horzOverflow="clip" vert="horz" wrap="square" lIns="38100" tIns="19050" rIns="38100" bIns="19050" anchor="ctr" anchorCtr="1">
                    <a:noAutofit/>
                  </a:bodyPr>
                  <a:lstStyle/>
                  <a:p>
                    <a:pPr>
                      <a:defRPr sz="900" b="0" i="0" u="none" strike="noStrike" kern="1200" baseline="0">
                        <a:solidFill>
                          <a:schemeClr val="dk1">
                            <a:lumMod val="65000"/>
                            <a:lumOff val="35000"/>
                          </a:schemeClr>
                        </a:solidFill>
                        <a:latin typeface="+mn-lt"/>
                        <a:ea typeface="+mn-ea"/>
                        <a:cs typeface="+mn-cs"/>
                      </a:defRPr>
                    </a:pPr>
                    <a:fld id="{12668D73-0E3D-45CA-A295-546EC064CBAA}" type="CATEGORYNAME">
                      <a:rPr lang="en-US"/>
                      <a:pPr>
                        <a:defRPr/>
                      </a:pPr>
                      <a:t>[CATEGORY NAME]</a:t>
                    </a:fld>
                    <a:r>
                      <a:rPr lang="en-US" baseline="0" dirty="0"/>
                      <a:t>
49%</a:t>
                    </a:r>
                  </a:p>
                </c:rich>
              </c:tx>
              <c:spPr>
                <a:noFill/>
                <a:ln>
                  <a:noFill/>
                </a:ln>
                <a:effectLst/>
              </c:spPr>
              <c:txPr>
                <a:bodyPr rot="0" spcFirstLastPara="1" vertOverflow="clip" horzOverflow="clip" vert="horz" wrap="square" lIns="38100" tIns="19050" rIns="38100" bIns="19050" anchor="ctr" anchorCtr="1">
                  <a:no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1520404028079777"/>
                      <c:h val="0.23323622047244094"/>
                    </c:manualLayout>
                  </c15:layout>
                  <c15:dlblFieldTable/>
                  <c15:showDataLabelsRange val="0"/>
                </c:ext>
                <c:ext xmlns:c16="http://schemas.microsoft.com/office/drawing/2014/chart" uri="{C3380CC4-5D6E-409C-BE32-E72D297353CC}">
                  <c16:uniqueId val="{00000003-DD46-4868-B088-F7D2E814BA05}"/>
                </c:ext>
              </c:extLst>
            </c:dLbl>
            <c:dLbl>
              <c:idx val="2"/>
              <c:layout>
                <c:manualLayout>
                  <c:x val="9.2135700524955066E-2"/>
                  <c:y val="-2.1428571428571429E-2"/>
                </c:manualLayout>
              </c:layout>
              <c:tx>
                <c:rich>
                  <a:bodyPr/>
                  <a:lstStyle/>
                  <a:p>
                    <a:fld id="{EF7D5AD7-015E-4081-8FD0-B0457AAC9405}" type="CATEGORYNAME">
                      <a:rPr lang="en-US"/>
                      <a:pPr/>
                      <a:t>[CATEGORY NAME]</a:t>
                    </a:fld>
                    <a:r>
                      <a:rPr lang="en-US" baseline="0" dirty="0"/>
                      <a:t>
12%</a:t>
                    </a:r>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DD46-4868-B088-F7D2E814BA05}"/>
                </c:ext>
              </c:extLst>
            </c:dLbl>
            <c:dLbl>
              <c:idx val="3"/>
              <c:layout>
                <c:manualLayout>
                  <c:x val="-1.449974785428984E-16"/>
                  <c:y val="-3.5714285714285712E-2"/>
                </c:manualLayout>
              </c:layout>
              <c:tx>
                <c:rich>
                  <a:bodyPr/>
                  <a:lstStyle/>
                  <a:p>
                    <a:fld id="{C42D6B7E-0BFE-4721-86E2-F044D34677C2}" type="CATEGORYNAME">
                      <a:rPr lang="en-US"/>
                      <a:pPr/>
                      <a:t>[CATEGORY NAME]</a:t>
                    </a:fld>
                    <a:r>
                      <a:rPr lang="en-US" baseline="0" dirty="0"/>
                      <a:t>
34%</a:t>
                    </a:r>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DD46-4868-B088-F7D2E814BA05}"/>
                </c:ext>
              </c:extLst>
            </c:dLbl>
            <c:dLbl>
              <c:idx val="4"/>
              <c:layout>
                <c:manualLayout>
                  <c:x val="1.549529607083564E-2"/>
                  <c:y val="-3.5714285714287023E-3"/>
                </c:manualLayout>
              </c:layout>
              <c:tx>
                <c:rich>
                  <a:bodyPr/>
                  <a:lstStyle/>
                  <a:p>
                    <a:fld id="{A4EAD59C-DC06-485A-B95A-0C829814A6D5}" type="CATEGORYNAME">
                      <a:rPr lang="en-US"/>
                      <a:pPr/>
                      <a:t>[CATEGORY NAME]</a:t>
                    </a:fld>
                    <a:r>
                      <a:rPr lang="en-US" baseline="0" dirty="0"/>
                      <a:t>
4%</a:t>
                    </a:r>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DD46-4868-B088-F7D2E814BA05}"/>
                </c:ext>
              </c:extLst>
            </c:dLbl>
            <c:dLbl>
              <c:idx val="5"/>
              <c:layout>
                <c:manualLayout>
                  <c:x val="-5.9767570558937465E-2"/>
                  <c:y val="6.0714285714285714E-2"/>
                </c:manualLayout>
              </c:layout>
              <c:tx>
                <c:rich>
                  <a:bodyPr/>
                  <a:lstStyle/>
                  <a:p>
                    <a:fld id="{DCEFA1C5-07E5-4460-ACA3-D5CBF68E9270}" type="CATEGORYNAME">
                      <a:rPr lang="en-US"/>
                      <a:pPr/>
                      <a:t>[CATEGORY NAME]</a:t>
                    </a:fld>
                    <a:r>
                      <a:rPr lang="en-US" baseline="0" dirty="0"/>
                      <a:t>
1%</a:t>
                    </a:r>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DD46-4868-B088-F7D2E814BA05}"/>
                </c:ext>
              </c:extLst>
            </c:dLbl>
            <c:dLbl>
              <c:idx val="6"/>
              <c:layout>
                <c:manualLayout>
                  <c:x val="-2.4349750968456003E-2"/>
                  <c:y val="-0.18571428571428578"/>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DD46-4868-B088-F7D2E814BA05}"/>
                </c:ext>
              </c:extLst>
            </c:dLbl>
            <c:spPr>
              <a:solidFill>
                <a:sysClr val="window" lastClr="FFFFFF"/>
              </a:solidFill>
              <a:ln>
                <a:solidFill>
                  <a:sysClr val="window" lastClr="FFFFFF"/>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Notes!$A$17:$A$22</c:f>
              <c:strCache>
                <c:ptCount val="6"/>
                <c:pt idx="0">
                  <c:v>Capitation</c:v>
                </c:pt>
                <c:pt idx="1">
                  <c:v>Provider/Practice disbursements</c:v>
                </c:pt>
                <c:pt idx="2">
                  <c:v>Sub Contractors</c:v>
                </c:pt>
                <c:pt idx="3">
                  <c:v>Salary &amp; Wages</c:v>
                </c:pt>
                <c:pt idx="4">
                  <c:v>Technology</c:v>
                </c:pt>
                <c:pt idx="5">
                  <c:v>Whats left</c:v>
                </c:pt>
              </c:strCache>
            </c:strRef>
          </c:cat>
          <c:val>
            <c:numRef>
              <c:f>Notes!$B$17:$B$22</c:f>
              <c:numCache>
                <c:formatCode>_-* #,##0_-;\-* #,##0_-;_-* "-"??_-;_-@_-</c:formatCode>
                <c:ptCount val="6"/>
                <c:pt idx="0">
                  <c:v>79675307.540000007</c:v>
                </c:pt>
                <c:pt idx="1">
                  <c:v>22593195.916547507</c:v>
                </c:pt>
                <c:pt idx="2">
                  <c:v>5589852.4961699992</c:v>
                </c:pt>
                <c:pt idx="3">
                  <c:v>15837915.405815</c:v>
                </c:pt>
                <c:pt idx="4">
                  <c:v>1950987.84</c:v>
                </c:pt>
                <c:pt idx="5">
                  <c:v>610152.47621748596</c:v>
                </c:pt>
              </c:numCache>
            </c:numRef>
          </c:val>
          <c:extLst>
            <c:ext xmlns:c16="http://schemas.microsoft.com/office/drawing/2014/chart" uri="{C3380CC4-5D6E-409C-BE32-E72D297353CC}">
              <c16:uniqueId val="{0000000E-DD46-4868-B088-F7D2E814BA05}"/>
            </c:ext>
          </c:extLst>
        </c:ser>
        <c:dLbls>
          <c:dLblPos val="bestFit"/>
          <c:showLegendKey val="0"/>
          <c:showVal val="1"/>
          <c:showCatName val="0"/>
          <c:showSerName val="0"/>
          <c:showPercent val="0"/>
          <c:showBubbleSize val="0"/>
          <c:showLeaderLines val="0"/>
        </c:dLbls>
        <c:gapWidth val="100"/>
        <c:splitType val="percent"/>
        <c:splitPos val="50"/>
        <c:secondPieSize val="75"/>
        <c:serLines>
          <c:spPr>
            <a:ln w="9525" cap="flat" cmpd="sng" algn="ctr">
              <a:solidFill>
                <a:schemeClr val="tx1">
                  <a:lumMod val="35000"/>
                  <a:lumOff val="65000"/>
                </a:schemeClr>
              </a:solidFill>
              <a:round/>
            </a:ln>
            <a:effectLst/>
          </c:spPr>
        </c:serLines>
      </c:of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3">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50000"/>
            <a:lumOff val="50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40" b="0" kern="1200" spc="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6A0585-B87A-4A9C-8FBF-60291ED0A3F0}" type="doc">
      <dgm:prSet loTypeId="urn:microsoft.com/office/officeart/2005/8/layout/cycle3" loCatId="cycle" qsTypeId="urn:microsoft.com/office/officeart/2005/8/quickstyle/simple1" qsCatId="simple" csTypeId="urn:microsoft.com/office/officeart/2005/8/colors/accent5_5" csCatId="accent5" phldr="1"/>
      <dgm:spPr/>
      <dgm:t>
        <a:bodyPr/>
        <a:lstStyle/>
        <a:p>
          <a:endParaRPr lang="en-NZ"/>
        </a:p>
      </dgm:t>
    </dgm:pt>
    <dgm:pt modelId="{5E653F44-E194-49DA-A621-AC5DFDB38624}">
      <dgm:prSet phldrT="[Text]"/>
      <dgm:spPr/>
      <dgm:t>
        <a:bodyPr/>
        <a:lstStyle/>
        <a:p>
          <a:r>
            <a:rPr lang="en-NZ" dirty="0"/>
            <a:t>TWO Commissioning</a:t>
          </a:r>
        </a:p>
      </dgm:t>
    </dgm:pt>
    <dgm:pt modelId="{D5B310FD-6931-45B6-B8C3-B8F8D0AFFE70}" type="parTrans" cxnId="{0965E295-666A-4F9D-8F55-6CCE554EA8FB}">
      <dgm:prSet/>
      <dgm:spPr/>
      <dgm:t>
        <a:bodyPr/>
        <a:lstStyle/>
        <a:p>
          <a:endParaRPr lang="en-NZ"/>
        </a:p>
      </dgm:t>
    </dgm:pt>
    <dgm:pt modelId="{B05901B1-C021-4573-AB32-BE8D6BDC8088}" type="sibTrans" cxnId="{0965E295-666A-4F9D-8F55-6CCE554EA8FB}">
      <dgm:prSet/>
      <dgm:spPr/>
      <dgm:t>
        <a:bodyPr/>
        <a:lstStyle/>
        <a:p>
          <a:endParaRPr lang="en-NZ"/>
        </a:p>
      </dgm:t>
    </dgm:pt>
    <dgm:pt modelId="{0010C46D-1FAF-4EB4-BCBD-165EA72222B6}">
      <dgm:prSet phldrT="[Text]"/>
      <dgm:spPr/>
      <dgm:t>
        <a:bodyPr/>
        <a:lstStyle/>
        <a:p>
          <a:r>
            <a:rPr lang="en-NZ" dirty="0"/>
            <a:t>TWO Contracts (Sector Ops)</a:t>
          </a:r>
        </a:p>
      </dgm:t>
    </dgm:pt>
    <dgm:pt modelId="{A404B0D5-02F7-461F-8668-7A4D84CC9176}" type="parTrans" cxnId="{6E998A0E-926A-4563-B5DA-CD47963951D3}">
      <dgm:prSet/>
      <dgm:spPr/>
      <dgm:t>
        <a:bodyPr/>
        <a:lstStyle/>
        <a:p>
          <a:endParaRPr lang="en-NZ"/>
        </a:p>
      </dgm:t>
    </dgm:pt>
    <dgm:pt modelId="{B419660A-A970-415A-A766-84AD807F6706}" type="sibTrans" cxnId="{6E998A0E-926A-4563-B5DA-CD47963951D3}">
      <dgm:prSet/>
      <dgm:spPr/>
      <dgm:t>
        <a:bodyPr/>
        <a:lstStyle/>
        <a:p>
          <a:endParaRPr lang="en-NZ"/>
        </a:p>
      </dgm:t>
    </dgm:pt>
    <dgm:pt modelId="{48D07949-8474-4F2D-AE52-AA8E8216D587}">
      <dgm:prSet phldrT="[Text]"/>
      <dgm:spPr/>
      <dgm:t>
        <a:bodyPr/>
        <a:lstStyle/>
        <a:p>
          <a:r>
            <a:rPr lang="en-NZ" dirty="0"/>
            <a:t>TWO Finance team</a:t>
          </a:r>
        </a:p>
      </dgm:t>
    </dgm:pt>
    <dgm:pt modelId="{329C030C-B7E0-4381-9811-A640B566FAAA}" type="parTrans" cxnId="{2D6E1814-BCC4-4C4B-9368-9A375188E1AC}">
      <dgm:prSet/>
      <dgm:spPr/>
      <dgm:t>
        <a:bodyPr/>
        <a:lstStyle/>
        <a:p>
          <a:endParaRPr lang="en-NZ"/>
        </a:p>
      </dgm:t>
    </dgm:pt>
    <dgm:pt modelId="{2EA3F1CC-1171-431A-9C6A-15342E2CBB5D}" type="sibTrans" cxnId="{2D6E1814-BCC4-4C4B-9368-9A375188E1AC}">
      <dgm:prSet/>
      <dgm:spPr/>
      <dgm:t>
        <a:bodyPr/>
        <a:lstStyle/>
        <a:p>
          <a:endParaRPr lang="en-NZ"/>
        </a:p>
      </dgm:t>
    </dgm:pt>
    <dgm:pt modelId="{3F19551B-91F7-40E4-B75A-4D6EA6365E9C}">
      <dgm:prSet phldrT="[Text]"/>
      <dgm:spPr/>
      <dgm:t>
        <a:bodyPr/>
        <a:lstStyle/>
        <a:p>
          <a:r>
            <a:rPr lang="en-NZ" dirty="0"/>
            <a:t>TWO Contracts team</a:t>
          </a:r>
        </a:p>
      </dgm:t>
    </dgm:pt>
    <dgm:pt modelId="{A908C7F6-6FD3-4FA1-8A76-B734906952A6}" type="parTrans" cxnId="{3768C177-7D3B-402A-A33D-5D97E3118EA3}">
      <dgm:prSet/>
      <dgm:spPr/>
      <dgm:t>
        <a:bodyPr/>
        <a:lstStyle/>
        <a:p>
          <a:endParaRPr lang="en-NZ"/>
        </a:p>
      </dgm:t>
    </dgm:pt>
    <dgm:pt modelId="{B5E642D6-698E-4F37-9AC2-B96E62133089}" type="sibTrans" cxnId="{3768C177-7D3B-402A-A33D-5D97E3118EA3}">
      <dgm:prSet/>
      <dgm:spPr/>
      <dgm:t>
        <a:bodyPr/>
        <a:lstStyle/>
        <a:p>
          <a:endParaRPr lang="en-NZ"/>
        </a:p>
      </dgm:t>
    </dgm:pt>
    <dgm:pt modelId="{F2117724-13C5-4E3E-9147-91F54F9830C3}">
      <dgm:prSet phldrT="[Text]"/>
      <dgm:spPr/>
      <dgm:t>
        <a:bodyPr/>
        <a:lstStyle/>
        <a:p>
          <a:r>
            <a:rPr lang="en-NZ" dirty="0"/>
            <a:t>WellSouth</a:t>
          </a:r>
        </a:p>
      </dgm:t>
    </dgm:pt>
    <dgm:pt modelId="{21A82214-1B63-4B23-B0DF-077F4F03DB03}" type="parTrans" cxnId="{9FEDF621-40E4-4E0E-B444-9E5EFD75BE93}">
      <dgm:prSet/>
      <dgm:spPr/>
      <dgm:t>
        <a:bodyPr/>
        <a:lstStyle/>
        <a:p>
          <a:endParaRPr lang="en-NZ"/>
        </a:p>
      </dgm:t>
    </dgm:pt>
    <dgm:pt modelId="{5BC5A262-3762-4A6F-A1B2-10785FDFFEF7}" type="sibTrans" cxnId="{9FEDF621-40E4-4E0E-B444-9E5EFD75BE93}">
      <dgm:prSet/>
      <dgm:spPr/>
      <dgm:t>
        <a:bodyPr/>
        <a:lstStyle/>
        <a:p>
          <a:endParaRPr lang="en-NZ"/>
        </a:p>
      </dgm:t>
    </dgm:pt>
    <dgm:pt modelId="{B076A3EF-AD4B-4AC2-9E60-66975851A388}" type="pres">
      <dgm:prSet presAssocID="{D66A0585-B87A-4A9C-8FBF-60291ED0A3F0}" presName="Name0" presStyleCnt="0">
        <dgm:presLayoutVars>
          <dgm:dir/>
          <dgm:resizeHandles val="exact"/>
        </dgm:presLayoutVars>
      </dgm:prSet>
      <dgm:spPr/>
    </dgm:pt>
    <dgm:pt modelId="{6A39044F-6D63-4287-BCA5-83B58D7DB4CB}" type="pres">
      <dgm:prSet presAssocID="{D66A0585-B87A-4A9C-8FBF-60291ED0A3F0}" presName="cycle" presStyleCnt="0"/>
      <dgm:spPr/>
    </dgm:pt>
    <dgm:pt modelId="{668CF852-2F15-4ADB-818C-B08B80316591}" type="pres">
      <dgm:prSet presAssocID="{5E653F44-E194-49DA-A621-AC5DFDB38624}" presName="nodeFirstNode" presStyleLbl="node1" presStyleIdx="0" presStyleCnt="5">
        <dgm:presLayoutVars>
          <dgm:bulletEnabled val="1"/>
        </dgm:presLayoutVars>
      </dgm:prSet>
      <dgm:spPr/>
    </dgm:pt>
    <dgm:pt modelId="{0650E604-825E-4DDC-88A8-CD5BC315F611}" type="pres">
      <dgm:prSet presAssocID="{B05901B1-C021-4573-AB32-BE8D6BDC8088}" presName="sibTransFirstNode" presStyleLbl="bgShp" presStyleIdx="0" presStyleCnt="1"/>
      <dgm:spPr/>
    </dgm:pt>
    <dgm:pt modelId="{8090EEDF-67EE-466B-980F-78EE7578AAE5}" type="pres">
      <dgm:prSet presAssocID="{0010C46D-1FAF-4EB4-BCBD-165EA72222B6}" presName="nodeFollowingNodes" presStyleLbl="node1" presStyleIdx="1" presStyleCnt="5">
        <dgm:presLayoutVars>
          <dgm:bulletEnabled val="1"/>
        </dgm:presLayoutVars>
      </dgm:prSet>
      <dgm:spPr/>
    </dgm:pt>
    <dgm:pt modelId="{FFC82D07-1A0E-418B-B4CE-D00350C9DDBC}" type="pres">
      <dgm:prSet presAssocID="{48D07949-8474-4F2D-AE52-AA8E8216D587}" presName="nodeFollowingNodes" presStyleLbl="node1" presStyleIdx="2" presStyleCnt="5">
        <dgm:presLayoutVars>
          <dgm:bulletEnabled val="1"/>
        </dgm:presLayoutVars>
      </dgm:prSet>
      <dgm:spPr/>
    </dgm:pt>
    <dgm:pt modelId="{25068823-1D4F-47C8-9591-01A7447964AD}" type="pres">
      <dgm:prSet presAssocID="{3F19551B-91F7-40E4-B75A-4D6EA6365E9C}" presName="nodeFollowingNodes" presStyleLbl="node1" presStyleIdx="3" presStyleCnt="5">
        <dgm:presLayoutVars>
          <dgm:bulletEnabled val="1"/>
        </dgm:presLayoutVars>
      </dgm:prSet>
      <dgm:spPr/>
    </dgm:pt>
    <dgm:pt modelId="{38B17D70-8069-492F-B57F-32BC7C2B7DFC}" type="pres">
      <dgm:prSet presAssocID="{F2117724-13C5-4E3E-9147-91F54F9830C3}" presName="nodeFollowingNodes" presStyleLbl="node1" presStyleIdx="4" presStyleCnt="5">
        <dgm:presLayoutVars>
          <dgm:bulletEnabled val="1"/>
        </dgm:presLayoutVars>
      </dgm:prSet>
      <dgm:spPr/>
    </dgm:pt>
  </dgm:ptLst>
  <dgm:cxnLst>
    <dgm:cxn modelId="{99B74404-7B59-4BCF-834D-5BBB2E2C2C0E}" type="presOf" srcId="{D66A0585-B87A-4A9C-8FBF-60291ED0A3F0}" destId="{B076A3EF-AD4B-4AC2-9E60-66975851A388}" srcOrd="0" destOrd="0" presId="urn:microsoft.com/office/officeart/2005/8/layout/cycle3"/>
    <dgm:cxn modelId="{6E998A0E-926A-4563-B5DA-CD47963951D3}" srcId="{D66A0585-B87A-4A9C-8FBF-60291ED0A3F0}" destId="{0010C46D-1FAF-4EB4-BCBD-165EA72222B6}" srcOrd="1" destOrd="0" parTransId="{A404B0D5-02F7-461F-8668-7A4D84CC9176}" sibTransId="{B419660A-A970-415A-A766-84AD807F6706}"/>
    <dgm:cxn modelId="{2D6E1814-BCC4-4C4B-9368-9A375188E1AC}" srcId="{D66A0585-B87A-4A9C-8FBF-60291ED0A3F0}" destId="{48D07949-8474-4F2D-AE52-AA8E8216D587}" srcOrd="2" destOrd="0" parTransId="{329C030C-B7E0-4381-9811-A640B566FAAA}" sibTransId="{2EA3F1CC-1171-431A-9C6A-15342E2CBB5D}"/>
    <dgm:cxn modelId="{D8086514-229B-4107-8241-8D31A3A59CC2}" type="presOf" srcId="{3F19551B-91F7-40E4-B75A-4D6EA6365E9C}" destId="{25068823-1D4F-47C8-9591-01A7447964AD}" srcOrd="0" destOrd="0" presId="urn:microsoft.com/office/officeart/2005/8/layout/cycle3"/>
    <dgm:cxn modelId="{72814115-9C83-4A77-8DB3-816D7CEC5FA2}" type="presOf" srcId="{0010C46D-1FAF-4EB4-BCBD-165EA72222B6}" destId="{8090EEDF-67EE-466B-980F-78EE7578AAE5}" srcOrd="0" destOrd="0" presId="urn:microsoft.com/office/officeart/2005/8/layout/cycle3"/>
    <dgm:cxn modelId="{9FEDF621-40E4-4E0E-B444-9E5EFD75BE93}" srcId="{D66A0585-B87A-4A9C-8FBF-60291ED0A3F0}" destId="{F2117724-13C5-4E3E-9147-91F54F9830C3}" srcOrd="4" destOrd="0" parTransId="{21A82214-1B63-4B23-B0DF-077F4F03DB03}" sibTransId="{5BC5A262-3762-4A6F-A1B2-10785FDFFEF7}"/>
    <dgm:cxn modelId="{169E1750-8881-4796-947B-A6AC8B745C99}" type="presOf" srcId="{B05901B1-C021-4573-AB32-BE8D6BDC8088}" destId="{0650E604-825E-4DDC-88A8-CD5BC315F611}" srcOrd="0" destOrd="0" presId="urn:microsoft.com/office/officeart/2005/8/layout/cycle3"/>
    <dgm:cxn modelId="{495EAA77-F16E-4E0B-9988-972533AE33A0}" type="presOf" srcId="{5E653F44-E194-49DA-A621-AC5DFDB38624}" destId="{668CF852-2F15-4ADB-818C-B08B80316591}" srcOrd="0" destOrd="0" presId="urn:microsoft.com/office/officeart/2005/8/layout/cycle3"/>
    <dgm:cxn modelId="{3768C177-7D3B-402A-A33D-5D97E3118EA3}" srcId="{D66A0585-B87A-4A9C-8FBF-60291ED0A3F0}" destId="{3F19551B-91F7-40E4-B75A-4D6EA6365E9C}" srcOrd="3" destOrd="0" parTransId="{A908C7F6-6FD3-4FA1-8A76-B734906952A6}" sibTransId="{B5E642D6-698E-4F37-9AC2-B96E62133089}"/>
    <dgm:cxn modelId="{0965E295-666A-4F9D-8F55-6CCE554EA8FB}" srcId="{D66A0585-B87A-4A9C-8FBF-60291ED0A3F0}" destId="{5E653F44-E194-49DA-A621-AC5DFDB38624}" srcOrd="0" destOrd="0" parTransId="{D5B310FD-6931-45B6-B8C3-B8F8D0AFFE70}" sibTransId="{B05901B1-C021-4573-AB32-BE8D6BDC8088}"/>
    <dgm:cxn modelId="{CC0825BE-0311-4FAC-BB7E-585D442DBD5A}" type="presOf" srcId="{48D07949-8474-4F2D-AE52-AA8E8216D587}" destId="{FFC82D07-1A0E-418B-B4CE-D00350C9DDBC}" srcOrd="0" destOrd="0" presId="urn:microsoft.com/office/officeart/2005/8/layout/cycle3"/>
    <dgm:cxn modelId="{17F02DD6-9E5E-479A-BC30-48FBDA158F97}" type="presOf" srcId="{F2117724-13C5-4E3E-9147-91F54F9830C3}" destId="{38B17D70-8069-492F-B57F-32BC7C2B7DFC}" srcOrd="0" destOrd="0" presId="urn:microsoft.com/office/officeart/2005/8/layout/cycle3"/>
    <dgm:cxn modelId="{99E9F85C-196B-4712-9B03-F1F431FF9D43}" type="presParOf" srcId="{B076A3EF-AD4B-4AC2-9E60-66975851A388}" destId="{6A39044F-6D63-4287-BCA5-83B58D7DB4CB}" srcOrd="0" destOrd="0" presId="urn:microsoft.com/office/officeart/2005/8/layout/cycle3"/>
    <dgm:cxn modelId="{9B79B0D7-B7C2-498C-BC3F-E783819F45BE}" type="presParOf" srcId="{6A39044F-6D63-4287-BCA5-83B58D7DB4CB}" destId="{668CF852-2F15-4ADB-818C-B08B80316591}" srcOrd="0" destOrd="0" presId="urn:microsoft.com/office/officeart/2005/8/layout/cycle3"/>
    <dgm:cxn modelId="{A23D75C9-40A2-4B74-8C7A-E0F7EE8E9497}" type="presParOf" srcId="{6A39044F-6D63-4287-BCA5-83B58D7DB4CB}" destId="{0650E604-825E-4DDC-88A8-CD5BC315F611}" srcOrd="1" destOrd="0" presId="urn:microsoft.com/office/officeart/2005/8/layout/cycle3"/>
    <dgm:cxn modelId="{40312959-CD12-4FF0-84A5-A07F81145864}" type="presParOf" srcId="{6A39044F-6D63-4287-BCA5-83B58D7DB4CB}" destId="{8090EEDF-67EE-466B-980F-78EE7578AAE5}" srcOrd="2" destOrd="0" presId="urn:microsoft.com/office/officeart/2005/8/layout/cycle3"/>
    <dgm:cxn modelId="{90575FF6-4F94-46EA-912A-1B6F081C35C3}" type="presParOf" srcId="{6A39044F-6D63-4287-BCA5-83B58D7DB4CB}" destId="{FFC82D07-1A0E-418B-B4CE-D00350C9DDBC}" srcOrd="3" destOrd="0" presId="urn:microsoft.com/office/officeart/2005/8/layout/cycle3"/>
    <dgm:cxn modelId="{1AC7EB3D-CBE7-46F4-8C63-B507C382F7A8}" type="presParOf" srcId="{6A39044F-6D63-4287-BCA5-83B58D7DB4CB}" destId="{25068823-1D4F-47C8-9591-01A7447964AD}" srcOrd="4" destOrd="0" presId="urn:microsoft.com/office/officeart/2005/8/layout/cycle3"/>
    <dgm:cxn modelId="{8A060725-FC3D-496F-B2E8-0A7AD63077F2}" type="presParOf" srcId="{6A39044F-6D63-4287-BCA5-83B58D7DB4CB}" destId="{38B17D70-8069-492F-B57F-32BC7C2B7DFC}" srcOrd="5"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50E604-825E-4DDC-88A8-CD5BC315F611}">
      <dsp:nvSpPr>
        <dsp:cNvPr id="0" name=""/>
        <dsp:cNvSpPr/>
      </dsp:nvSpPr>
      <dsp:spPr>
        <a:xfrm>
          <a:off x="845465" y="-12934"/>
          <a:ext cx="2774389" cy="2774389"/>
        </a:xfrm>
        <a:prstGeom prst="circularArrow">
          <a:avLst>
            <a:gd name="adj1" fmla="val 5544"/>
            <a:gd name="adj2" fmla="val 330680"/>
            <a:gd name="adj3" fmla="val 13879574"/>
            <a:gd name="adj4" fmla="val 17323202"/>
            <a:gd name="adj5" fmla="val 5757"/>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68CF852-2F15-4ADB-818C-B08B80316591}">
      <dsp:nvSpPr>
        <dsp:cNvPr id="0" name=""/>
        <dsp:cNvSpPr/>
      </dsp:nvSpPr>
      <dsp:spPr>
        <a:xfrm>
          <a:off x="1612355" y="1475"/>
          <a:ext cx="1240608" cy="620304"/>
        </a:xfrm>
        <a:prstGeom prst="roundRect">
          <a:avLst/>
        </a:prstGeom>
        <a:solidFill>
          <a:schemeClr val="accent5">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NZ" sz="1300" kern="1200" dirty="0"/>
            <a:t>TWO Commissioning</a:t>
          </a:r>
        </a:p>
      </dsp:txBody>
      <dsp:txXfrm>
        <a:off x="1642636" y="31756"/>
        <a:ext cx="1180046" cy="559742"/>
      </dsp:txXfrm>
    </dsp:sp>
    <dsp:sp modelId="{8090EEDF-67EE-466B-980F-78EE7578AAE5}">
      <dsp:nvSpPr>
        <dsp:cNvPr id="0" name=""/>
        <dsp:cNvSpPr/>
      </dsp:nvSpPr>
      <dsp:spPr>
        <a:xfrm>
          <a:off x="2737558" y="818983"/>
          <a:ext cx="1240608" cy="620304"/>
        </a:xfrm>
        <a:prstGeom prst="roundRect">
          <a:avLst/>
        </a:prstGeom>
        <a:solidFill>
          <a:schemeClr val="accent5">
            <a:alpha val="90000"/>
            <a:hueOff val="0"/>
            <a:satOff val="0"/>
            <a:lumOff val="0"/>
            <a:alphaOff val="-1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NZ" sz="1300" kern="1200" dirty="0"/>
            <a:t>TWO Contracts (Sector Ops)</a:t>
          </a:r>
        </a:p>
      </dsp:txBody>
      <dsp:txXfrm>
        <a:off x="2767839" y="849264"/>
        <a:ext cx="1180046" cy="559742"/>
      </dsp:txXfrm>
    </dsp:sp>
    <dsp:sp modelId="{FFC82D07-1A0E-418B-B4CE-D00350C9DDBC}">
      <dsp:nvSpPr>
        <dsp:cNvPr id="0" name=""/>
        <dsp:cNvSpPr/>
      </dsp:nvSpPr>
      <dsp:spPr>
        <a:xfrm>
          <a:off x="2307769" y="2141739"/>
          <a:ext cx="1240608" cy="620304"/>
        </a:xfrm>
        <a:prstGeom prst="roundRect">
          <a:avLst/>
        </a:prstGeom>
        <a:solidFill>
          <a:schemeClr val="accent5">
            <a:alpha val="90000"/>
            <a:hueOff val="0"/>
            <a:satOff val="0"/>
            <a:lumOff val="0"/>
            <a:alphaOff val="-2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NZ" sz="1300" kern="1200" dirty="0"/>
            <a:t>TWO Finance team</a:t>
          </a:r>
        </a:p>
      </dsp:txBody>
      <dsp:txXfrm>
        <a:off x="2338050" y="2172020"/>
        <a:ext cx="1180046" cy="559742"/>
      </dsp:txXfrm>
    </dsp:sp>
    <dsp:sp modelId="{25068823-1D4F-47C8-9591-01A7447964AD}">
      <dsp:nvSpPr>
        <dsp:cNvPr id="0" name=""/>
        <dsp:cNvSpPr/>
      </dsp:nvSpPr>
      <dsp:spPr>
        <a:xfrm>
          <a:off x="916941" y="2141739"/>
          <a:ext cx="1240608" cy="620304"/>
        </a:xfrm>
        <a:prstGeom prst="roundRect">
          <a:avLst/>
        </a:prstGeom>
        <a:solidFill>
          <a:schemeClr val="accent5">
            <a:alpha val="90000"/>
            <a:hueOff val="0"/>
            <a:satOff val="0"/>
            <a:lumOff val="0"/>
            <a:alphaOff val="-3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NZ" sz="1300" kern="1200" dirty="0"/>
            <a:t>TWO Contracts team</a:t>
          </a:r>
        </a:p>
      </dsp:txBody>
      <dsp:txXfrm>
        <a:off x="947222" y="2172020"/>
        <a:ext cx="1180046" cy="559742"/>
      </dsp:txXfrm>
    </dsp:sp>
    <dsp:sp modelId="{38B17D70-8069-492F-B57F-32BC7C2B7DFC}">
      <dsp:nvSpPr>
        <dsp:cNvPr id="0" name=""/>
        <dsp:cNvSpPr/>
      </dsp:nvSpPr>
      <dsp:spPr>
        <a:xfrm>
          <a:off x="487152" y="818983"/>
          <a:ext cx="1240608" cy="620304"/>
        </a:xfrm>
        <a:prstGeom prst="roundRect">
          <a:avLst/>
        </a:prstGeom>
        <a:solidFill>
          <a:schemeClr val="accent5">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NZ" sz="1300" kern="1200" dirty="0"/>
            <a:t>WellSouth</a:t>
          </a:r>
        </a:p>
      </dsp:txBody>
      <dsp:txXfrm>
        <a:off x="517433" y="849264"/>
        <a:ext cx="1180046" cy="559742"/>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C13CBC4E-49FC-451C-919E-A7F470A6150B}" type="datetimeFigureOut">
              <a:rPr lang="en-NZ" smtClean="0"/>
              <a:t>8/05/2025</a:t>
            </a:fld>
            <a:endParaRPr lang="en-NZ"/>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E8BE1885-970C-4DFA-9447-9F7DBB8C8263}" type="slidenum">
              <a:rPr lang="en-NZ" smtClean="0"/>
              <a:t>‹#›</a:t>
            </a:fld>
            <a:endParaRPr lang="en-NZ"/>
          </a:p>
        </p:txBody>
      </p:sp>
    </p:spTree>
    <p:extLst>
      <p:ext uri="{BB962C8B-B14F-4D97-AF65-F5344CB8AC3E}">
        <p14:creationId xmlns:p14="http://schemas.microsoft.com/office/powerpoint/2010/main" val="2762967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Recent graduate nurse contract</a:t>
            </a:r>
          </a:p>
          <a:p>
            <a:endParaRPr lang="en-NZ" dirty="0"/>
          </a:p>
        </p:txBody>
      </p:sp>
      <p:sp>
        <p:nvSpPr>
          <p:cNvPr id="4" name="Slide Number Placeholder 3"/>
          <p:cNvSpPr>
            <a:spLocks noGrp="1"/>
          </p:cNvSpPr>
          <p:nvPr>
            <p:ph type="sldNum" sz="quarter" idx="5"/>
          </p:nvPr>
        </p:nvSpPr>
        <p:spPr/>
        <p:txBody>
          <a:bodyPr/>
          <a:lstStyle/>
          <a:p>
            <a:fld id="{E8BE1885-970C-4DFA-9447-9F7DBB8C8263}" type="slidenum">
              <a:rPr lang="en-NZ" smtClean="0"/>
              <a:t>11</a:t>
            </a:fld>
            <a:endParaRPr lang="en-NZ" dirty="0"/>
          </a:p>
        </p:txBody>
      </p:sp>
    </p:spTree>
    <p:extLst>
      <p:ext uri="{BB962C8B-B14F-4D97-AF65-F5344CB8AC3E}">
        <p14:creationId xmlns:p14="http://schemas.microsoft.com/office/powerpoint/2010/main" val="22013952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C4DF91-D095-A6CA-66F8-CC579B0370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ADFCFB-E3D2-2A84-4FEF-84C65669BB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04D37A-0AE3-B9FA-55F7-40946F12C46D}"/>
              </a:ext>
            </a:extLst>
          </p:cNvPr>
          <p:cNvSpPr>
            <a:spLocks noGrp="1"/>
          </p:cNvSpPr>
          <p:nvPr>
            <p:ph type="body" idx="1"/>
          </p:nvPr>
        </p:nvSpPr>
        <p:spPr/>
        <p:txBody>
          <a:bodyPr/>
          <a:lstStyle/>
          <a:p>
            <a:r>
              <a:rPr lang="en-NZ" dirty="0"/>
              <a:t>Recent graduate nurse contract</a:t>
            </a:r>
          </a:p>
          <a:p>
            <a:endParaRPr lang="en-NZ" dirty="0"/>
          </a:p>
        </p:txBody>
      </p:sp>
      <p:sp>
        <p:nvSpPr>
          <p:cNvPr id="4" name="Slide Number Placeholder 3">
            <a:extLst>
              <a:ext uri="{FF2B5EF4-FFF2-40B4-BE49-F238E27FC236}">
                <a16:creationId xmlns:a16="http://schemas.microsoft.com/office/drawing/2014/main" id="{5FA4013B-37F0-5DF6-3595-461E5181813E}"/>
              </a:ext>
            </a:extLst>
          </p:cNvPr>
          <p:cNvSpPr>
            <a:spLocks noGrp="1"/>
          </p:cNvSpPr>
          <p:nvPr>
            <p:ph type="sldNum" sz="quarter" idx="5"/>
          </p:nvPr>
        </p:nvSpPr>
        <p:spPr/>
        <p:txBody>
          <a:bodyPr/>
          <a:lstStyle/>
          <a:p>
            <a:fld id="{E8BE1885-970C-4DFA-9447-9F7DBB8C8263}" type="slidenum">
              <a:rPr lang="en-NZ" smtClean="0"/>
              <a:t>12</a:t>
            </a:fld>
            <a:endParaRPr lang="en-NZ" dirty="0"/>
          </a:p>
        </p:txBody>
      </p:sp>
    </p:spTree>
    <p:extLst>
      <p:ext uri="{BB962C8B-B14F-4D97-AF65-F5344CB8AC3E}">
        <p14:creationId xmlns:p14="http://schemas.microsoft.com/office/powerpoint/2010/main" val="3302912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E8BE1885-970C-4DFA-9447-9F7DBB8C8263}" type="slidenum">
              <a:rPr lang="en-NZ" smtClean="0"/>
              <a:t>13</a:t>
            </a:fld>
            <a:endParaRPr lang="en-NZ" dirty="0"/>
          </a:p>
        </p:txBody>
      </p:sp>
    </p:spTree>
    <p:extLst>
      <p:ext uri="{BB962C8B-B14F-4D97-AF65-F5344CB8AC3E}">
        <p14:creationId xmlns:p14="http://schemas.microsoft.com/office/powerpoint/2010/main" val="31454789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lvl1pPr>
              <a:defRPr>
                <a:solidFill>
                  <a:srgbClr val="96C75A"/>
                </a:solidFill>
              </a:defRPr>
            </a:lvl1pPr>
          </a:lstStyle>
          <a:p>
            <a:r>
              <a:rPr lang="en-US"/>
              <a:t>Click to edit Master title style</a:t>
            </a:r>
            <a:endParaRPr lang="en-NZ"/>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en-US"/>
              <a:t>Click to edit Master subtitle style</a:t>
            </a:r>
            <a:endParaRPr lang="en-NZ"/>
          </a:p>
        </p:txBody>
      </p:sp>
      <p:sp>
        <p:nvSpPr>
          <p:cNvPr id="4" name="Date Placeholder 3"/>
          <p:cNvSpPr>
            <a:spLocks noGrp="1"/>
          </p:cNvSpPr>
          <p:nvPr>
            <p:ph type="dt" sz="half" idx="10"/>
          </p:nvPr>
        </p:nvSpPr>
        <p:spPr/>
        <p:txBody>
          <a:bodyPr/>
          <a:lstStyle/>
          <a:p>
            <a:fld id="{BE012CD7-1193-49DB-A63C-4C1277BB9775}" type="datetimeFigureOut">
              <a:rPr lang="en-NZ" smtClean="0"/>
              <a:t>8/05/2025</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3FCDE351-F476-4AB9-8B38-5FCFDDFF5B7E}" type="slidenum">
              <a:rPr lang="en-NZ" smtClean="0"/>
              <a:t>‹#›</a:t>
            </a:fld>
            <a:endParaRPr lang="en-NZ"/>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58800" y="274638"/>
            <a:ext cx="1728000" cy="435668"/>
          </a:xfrm>
          <a:prstGeom prst="rect">
            <a:avLst/>
          </a:prstGeom>
        </p:spPr>
      </p:pic>
      <p:sp>
        <p:nvSpPr>
          <p:cNvPr id="10" name="TextBox 9"/>
          <p:cNvSpPr txBox="1"/>
          <p:nvPr userDrawn="1"/>
        </p:nvSpPr>
        <p:spPr>
          <a:xfrm>
            <a:off x="9396537" y="274640"/>
            <a:ext cx="1301959" cy="646331"/>
          </a:xfrm>
          <a:prstGeom prst="rect">
            <a:avLst/>
          </a:prstGeom>
          <a:noFill/>
          <a:ln>
            <a:solidFill>
              <a:schemeClr val="tx1"/>
            </a:solidFill>
          </a:ln>
        </p:spPr>
        <p:txBody>
          <a:bodyPr wrap="none" rtlCol="0">
            <a:spAutoFit/>
          </a:bodyPr>
          <a:lstStyle/>
          <a:p>
            <a:r>
              <a:rPr lang="en-NZ" sz="900"/>
              <a:t>Font – Calibri</a:t>
            </a:r>
          </a:p>
          <a:p>
            <a:r>
              <a:rPr lang="en-NZ" sz="900">
                <a:solidFill>
                  <a:srgbClr val="96C75A"/>
                </a:solidFill>
              </a:rPr>
              <a:t>Title –</a:t>
            </a:r>
            <a:r>
              <a:rPr lang="en-NZ" sz="900" baseline="0">
                <a:solidFill>
                  <a:srgbClr val="96C75A"/>
                </a:solidFill>
              </a:rPr>
              <a:t> always Green</a:t>
            </a:r>
          </a:p>
          <a:p>
            <a:r>
              <a:rPr lang="en-NZ" sz="900" baseline="0">
                <a:solidFill>
                  <a:srgbClr val="636466"/>
                </a:solidFill>
              </a:rPr>
              <a:t>Sub-titles – always Grey</a:t>
            </a:r>
          </a:p>
          <a:p>
            <a:r>
              <a:rPr lang="en-NZ" sz="900"/>
              <a:t>Body -</a:t>
            </a:r>
            <a:r>
              <a:rPr lang="en-NZ" sz="900" baseline="0"/>
              <a:t> Black</a:t>
            </a:r>
            <a:endParaRPr lang="en-NZ" sz="900"/>
          </a:p>
        </p:txBody>
      </p:sp>
    </p:spTree>
    <p:extLst>
      <p:ext uri="{BB962C8B-B14F-4D97-AF65-F5344CB8AC3E}">
        <p14:creationId xmlns:p14="http://schemas.microsoft.com/office/powerpoint/2010/main" val="11301203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BE012CD7-1193-49DB-A63C-4C1277BB9775}" type="datetimeFigureOut">
              <a:rPr lang="en-NZ" smtClean="0"/>
              <a:t>8/05/2025</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3FCDE351-F476-4AB9-8B38-5FCFDDFF5B7E}" type="slidenum">
              <a:rPr lang="en-NZ" smtClean="0"/>
              <a:t>‹#›</a:t>
            </a:fld>
            <a:endParaRPr lang="en-NZ"/>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58800" y="274638"/>
            <a:ext cx="1728000" cy="435668"/>
          </a:xfrm>
          <a:prstGeom prst="rect">
            <a:avLst/>
          </a:prstGeom>
        </p:spPr>
      </p:pic>
    </p:spTree>
    <p:extLst>
      <p:ext uri="{BB962C8B-B14F-4D97-AF65-F5344CB8AC3E}">
        <p14:creationId xmlns:p14="http://schemas.microsoft.com/office/powerpoint/2010/main" val="4480744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a:t>Click to edit Master title style</a:t>
            </a:r>
            <a:endParaRPr lang="en-NZ"/>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BE012CD7-1193-49DB-A63C-4C1277BB9775}" type="datetimeFigureOut">
              <a:rPr lang="en-NZ" smtClean="0"/>
              <a:t>8/05/2025</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3FCDE351-F476-4AB9-8B38-5FCFDDFF5B7E}" type="slidenum">
              <a:rPr lang="en-NZ" smtClean="0"/>
              <a:t>‹#›</a:t>
            </a:fld>
            <a:endParaRPr lang="en-NZ"/>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58800" y="274638"/>
            <a:ext cx="1728000" cy="435668"/>
          </a:xfrm>
          <a:prstGeom prst="rect">
            <a:avLst/>
          </a:prstGeom>
        </p:spPr>
      </p:pic>
    </p:spTree>
    <p:extLst>
      <p:ext uri="{BB962C8B-B14F-4D97-AF65-F5344CB8AC3E}">
        <p14:creationId xmlns:p14="http://schemas.microsoft.com/office/powerpoint/2010/main" val="6034087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rgbClr val="96C75A"/>
                </a:solidFill>
              </a:defRPr>
            </a:lvl1pPr>
          </a:lstStyle>
          <a:p>
            <a:r>
              <a:rPr lang="en-US"/>
              <a:t>Click to edit Master title style</a:t>
            </a:r>
            <a:endParaRPr lang="en-NZ"/>
          </a:p>
        </p:txBody>
      </p:sp>
      <p:sp>
        <p:nvSpPr>
          <p:cNvPr id="3" name="Content Placeholder 2"/>
          <p:cNvSpPr>
            <a:spLocks noGrp="1"/>
          </p:cNvSpPr>
          <p:nvPr>
            <p:ph idx="1"/>
          </p:nvPr>
        </p:nvSpPr>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BE012CD7-1193-49DB-A63C-4C1277BB9775}" type="datetimeFigureOut">
              <a:rPr lang="en-NZ" smtClean="0"/>
              <a:t>8/05/2025</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3FCDE351-F476-4AB9-8B38-5FCFDDFF5B7E}" type="slidenum">
              <a:rPr lang="en-NZ" smtClean="0"/>
              <a:t>‹#›</a:t>
            </a:fld>
            <a:endParaRPr lang="en-NZ"/>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58800" y="274638"/>
            <a:ext cx="1728000" cy="435668"/>
          </a:xfrm>
          <a:prstGeom prst="rect">
            <a:avLst/>
          </a:prstGeom>
        </p:spPr>
      </p:pic>
    </p:spTree>
    <p:extLst>
      <p:ext uri="{BB962C8B-B14F-4D97-AF65-F5344CB8AC3E}">
        <p14:creationId xmlns:p14="http://schemas.microsoft.com/office/powerpoint/2010/main" val="28744495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2250" b="1" cap="all"/>
            </a:lvl1pPr>
          </a:lstStyle>
          <a:p>
            <a:r>
              <a:rPr lang="en-US"/>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125">
                <a:solidFill>
                  <a:schemeClr val="tx1">
                    <a:tint val="75000"/>
                  </a:schemeClr>
                </a:solidFill>
              </a:defRPr>
            </a:lvl1pPr>
            <a:lvl2pPr marL="257175" indent="0">
              <a:buNone/>
              <a:defRPr sz="1013">
                <a:solidFill>
                  <a:schemeClr val="tx1">
                    <a:tint val="75000"/>
                  </a:schemeClr>
                </a:solidFill>
              </a:defRPr>
            </a:lvl2pPr>
            <a:lvl3pPr marL="514350" indent="0">
              <a:buNone/>
              <a:defRPr sz="900">
                <a:solidFill>
                  <a:schemeClr val="tx1">
                    <a:tint val="75000"/>
                  </a:schemeClr>
                </a:solidFill>
              </a:defRPr>
            </a:lvl3pPr>
            <a:lvl4pPr marL="771525" indent="0">
              <a:buNone/>
              <a:defRPr sz="788">
                <a:solidFill>
                  <a:schemeClr val="tx1">
                    <a:tint val="75000"/>
                  </a:schemeClr>
                </a:solidFill>
              </a:defRPr>
            </a:lvl4pPr>
            <a:lvl5pPr marL="1028700" indent="0">
              <a:buNone/>
              <a:defRPr sz="788">
                <a:solidFill>
                  <a:schemeClr val="tx1">
                    <a:tint val="75000"/>
                  </a:schemeClr>
                </a:solidFill>
              </a:defRPr>
            </a:lvl5pPr>
            <a:lvl6pPr marL="1285875" indent="0">
              <a:buNone/>
              <a:defRPr sz="788">
                <a:solidFill>
                  <a:schemeClr val="tx1">
                    <a:tint val="75000"/>
                  </a:schemeClr>
                </a:solidFill>
              </a:defRPr>
            </a:lvl6pPr>
            <a:lvl7pPr marL="1543050" indent="0">
              <a:buNone/>
              <a:defRPr sz="788">
                <a:solidFill>
                  <a:schemeClr val="tx1">
                    <a:tint val="75000"/>
                  </a:schemeClr>
                </a:solidFill>
              </a:defRPr>
            </a:lvl7pPr>
            <a:lvl8pPr marL="1800225" indent="0">
              <a:buNone/>
              <a:defRPr sz="788">
                <a:solidFill>
                  <a:schemeClr val="tx1">
                    <a:tint val="75000"/>
                  </a:schemeClr>
                </a:solidFill>
              </a:defRPr>
            </a:lvl8pPr>
            <a:lvl9pPr marL="2057400" indent="0">
              <a:buNone/>
              <a:defRPr sz="788">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E012CD7-1193-49DB-A63C-4C1277BB9775}" type="datetimeFigureOut">
              <a:rPr lang="en-NZ" smtClean="0"/>
              <a:t>8/05/2025</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3FCDE351-F476-4AB9-8B38-5FCFDDFF5B7E}" type="slidenum">
              <a:rPr lang="en-NZ" smtClean="0"/>
              <a:t>‹#›</a:t>
            </a:fld>
            <a:endParaRPr lang="en-NZ"/>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58800" y="274638"/>
            <a:ext cx="1728000" cy="435668"/>
          </a:xfrm>
          <a:prstGeom prst="rect">
            <a:avLst/>
          </a:prstGeom>
        </p:spPr>
      </p:pic>
    </p:spTree>
    <p:extLst>
      <p:ext uri="{BB962C8B-B14F-4D97-AF65-F5344CB8AC3E}">
        <p14:creationId xmlns:p14="http://schemas.microsoft.com/office/powerpoint/2010/main" val="21743426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solidFill>
                  <a:srgbClr val="96C75A"/>
                </a:solidFill>
              </a:defRPr>
            </a:lvl1pPr>
          </a:lstStyle>
          <a:p>
            <a:r>
              <a:rPr lang="en-US"/>
              <a:t>Click to edit Master title style</a:t>
            </a:r>
            <a:endParaRPr lang="en-NZ"/>
          </a:p>
        </p:txBody>
      </p:sp>
      <p:sp>
        <p:nvSpPr>
          <p:cNvPr id="3" name="Content Placeholder 2"/>
          <p:cNvSpPr>
            <a:spLocks noGrp="1"/>
          </p:cNvSpPr>
          <p:nvPr>
            <p:ph sz="half" idx="1"/>
          </p:nvPr>
        </p:nvSpPr>
        <p:spPr>
          <a:xfrm>
            <a:off x="457200" y="1600204"/>
            <a:ext cx="4038600" cy="4525963"/>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p:cNvSpPr>
            <a:spLocks noGrp="1"/>
          </p:cNvSpPr>
          <p:nvPr>
            <p:ph sz="half" idx="2"/>
          </p:nvPr>
        </p:nvSpPr>
        <p:spPr>
          <a:xfrm>
            <a:off x="4648200" y="1600204"/>
            <a:ext cx="4038600" cy="4525963"/>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p:cNvSpPr>
            <a:spLocks noGrp="1"/>
          </p:cNvSpPr>
          <p:nvPr>
            <p:ph type="dt" sz="half" idx="10"/>
          </p:nvPr>
        </p:nvSpPr>
        <p:spPr/>
        <p:txBody>
          <a:bodyPr/>
          <a:lstStyle/>
          <a:p>
            <a:fld id="{BE012CD7-1193-49DB-A63C-4C1277BB9775}" type="datetimeFigureOut">
              <a:rPr lang="en-NZ" smtClean="0"/>
              <a:t>8/05/2025</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3FCDE351-F476-4AB9-8B38-5FCFDDFF5B7E}" type="slidenum">
              <a:rPr lang="en-NZ" smtClean="0"/>
              <a:t>‹#›</a:t>
            </a:fld>
            <a:endParaRPr lang="en-NZ"/>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58800" y="274638"/>
            <a:ext cx="1728000" cy="435668"/>
          </a:xfrm>
          <a:prstGeom prst="rect">
            <a:avLst/>
          </a:prstGeom>
        </p:spPr>
      </p:pic>
    </p:spTree>
    <p:extLst>
      <p:ext uri="{BB962C8B-B14F-4D97-AF65-F5344CB8AC3E}">
        <p14:creationId xmlns:p14="http://schemas.microsoft.com/office/powerpoint/2010/main" val="24226035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96C75A"/>
                </a:solidFill>
              </a:defRPr>
            </a:lvl1pPr>
          </a:lstStyle>
          <a:p>
            <a:r>
              <a:rPr lang="en-US"/>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p:cNvSpPr>
            <a:spLocks noGrp="1"/>
          </p:cNvSpPr>
          <p:nvPr>
            <p:ph type="dt" sz="half" idx="10"/>
          </p:nvPr>
        </p:nvSpPr>
        <p:spPr/>
        <p:txBody>
          <a:bodyPr/>
          <a:lstStyle/>
          <a:p>
            <a:fld id="{BE012CD7-1193-49DB-A63C-4C1277BB9775}" type="datetimeFigureOut">
              <a:rPr lang="en-NZ" smtClean="0"/>
              <a:t>8/05/2025</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3FCDE351-F476-4AB9-8B38-5FCFDDFF5B7E}" type="slidenum">
              <a:rPr lang="en-NZ" smtClean="0"/>
              <a:t>‹#›</a:t>
            </a:fld>
            <a:endParaRPr lang="en-NZ"/>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58800" y="274638"/>
            <a:ext cx="1728000" cy="435668"/>
          </a:xfrm>
          <a:prstGeom prst="rect">
            <a:avLst/>
          </a:prstGeom>
        </p:spPr>
      </p:pic>
    </p:spTree>
    <p:extLst>
      <p:ext uri="{BB962C8B-B14F-4D97-AF65-F5344CB8AC3E}">
        <p14:creationId xmlns:p14="http://schemas.microsoft.com/office/powerpoint/2010/main" val="2487601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96C75A"/>
                </a:solidFill>
              </a:defRPr>
            </a:lvl1pPr>
          </a:lstStyle>
          <a:p>
            <a:r>
              <a:rPr lang="en-US"/>
              <a:t>Click to edit Master title style</a:t>
            </a:r>
            <a:endParaRPr lang="en-NZ"/>
          </a:p>
        </p:txBody>
      </p:sp>
      <p:sp>
        <p:nvSpPr>
          <p:cNvPr id="3" name="Date Placeholder 2"/>
          <p:cNvSpPr>
            <a:spLocks noGrp="1"/>
          </p:cNvSpPr>
          <p:nvPr>
            <p:ph type="dt" sz="half" idx="10"/>
          </p:nvPr>
        </p:nvSpPr>
        <p:spPr/>
        <p:txBody>
          <a:bodyPr/>
          <a:lstStyle/>
          <a:p>
            <a:fld id="{BE012CD7-1193-49DB-A63C-4C1277BB9775}" type="datetimeFigureOut">
              <a:rPr lang="en-NZ" smtClean="0"/>
              <a:t>8/05/2025</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3FCDE351-F476-4AB9-8B38-5FCFDDFF5B7E}" type="slidenum">
              <a:rPr lang="en-NZ" smtClean="0"/>
              <a:t>‹#›</a:t>
            </a:fld>
            <a:endParaRPr lang="en-NZ"/>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58800" y="274638"/>
            <a:ext cx="1728000" cy="435668"/>
          </a:xfrm>
          <a:prstGeom prst="rect">
            <a:avLst/>
          </a:prstGeom>
        </p:spPr>
      </p:pic>
    </p:spTree>
    <p:extLst>
      <p:ext uri="{BB962C8B-B14F-4D97-AF65-F5344CB8AC3E}">
        <p14:creationId xmlns:p14="http://schemas.microsoft.com/office/powerpoint/2010/main" val="1351651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012CD7-1193-49DB-A63C-4C1277BB9775}" type="datetimeFigureOut">
              <a:rPr lang="en-NZ" smtClean="0"/>
              <a:t>8/05/2025</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3FCDE351-F476-4AB9-8B38-5FCFDDFF5B7E}" type="slidenum">
              <a:rPr lang="en-NZ" smtClean="0"/>
              <a:t>‹#›</a:t>
            </a:fld>
            <a:endParaRPr lang="en-NZ"/>
          </a:p>
        </p:txBody>
      </p:sp>
    </p:spTree>
    <p:extLst>
      <p:ext uri="{BB962C8B-B14F-4D97-AF65-F5344CB8AC3E}">
        <p14:creationId xmlns:p14="http://schemas.microsoft.com/office/powerpoint/2010/main" val="2428196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125" b="1"/>
            </a:lvl1pPr>
          </a:lstStyle>
          <a:p>
            <a:r>
              <a:rPr lang="en-US"/>
              <a:t>Click to edit Master title style</a:t>
            </a:r>
            <a:endParaRPr lang="en-NZ"/>
          </a:p>
        </p:txBody>
      </p:sp>
      <p:sp>
        <p:nvSpPr>
          <p:cNvPr id="3" name="Content Placeholder 2"/>
          <p:cNvSpPr>
            <a:spLocks noGrp="1"/>
          </p:cNvSpPr>
          <p:nvPr>
            <p:ph idx="1"/>
          </p:nvPr>
        </p:nvSpPr>
        <p:spPr>
          <a:xfrm>
            <a:off x="3575050" y="273054"/>
            <a:ext cx="5111750" cy="5853113"/>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p:cNvSpPr>
            <a:spLocks noGrp="1"/>
          </p:cNvSpPr>
          <p:nvPr>
            <p:ph type="body" sz="half" idx="2"/>
          </p:nvPr>
        </p:nvSpPr>
        <p:spPr>
          <a:xfrm>
            <a:off x="457202" y="1435103"/>
            <a:ext cx="3008313" cy="4691063"/>
          </a:xfrm>
        </p:spPr>
        <p:txBody>
          <a:bodyPr/>
          <a:lstStyle>
            <a:lvl1pPr marL="0" indent="0">
              <a:buNone/>
              <a:defRPr sz="788"/>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p>
            <a:fld id="{BE012CD7-1193-49DB-A63C-4C1277BB9775}" type="datetimeFigureOut">
              <a:rPr lang="en-NZ" smtClean="0"/>
              <a:t>8/05/2025</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3FCDE351-F476-4AB9-8B38-5FCFDDFF5B7E}" type="slidenum">
              <a:rPr lang="en-NZ" smtClean="0"/>
              <a:t>‹#›</a:t>
            </a:fld>
            <a:endParaRPr lang="en-NZ"/>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58800" y="274638"/>
            <a:ext cx="1728000" cy="435668"/>
          </a:xfrm>
          <a:prstGeom prst="rect">
            <a:avLst/>
          </a:prstGeom>
        </p:spPr>
      </p:pic>
    </p:spTree>
    <p:extLst>
      <p:ext uri="{BB962C8B-B14F-4D97-AF65-F5344CB8AC3E}">
        <p14:creationId xmlns:p14="http://schemas.microsoft.com/office/powerpoint/2010/main" val="2632360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125" b="1"/>
            </a:lvl1pPr>
          </a:lstStyle>
          <a:p>
            <a:r>
              <a:rPr lang="en-US"/>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en-US"/>
              <a:t>Click icon to add picture</a:t>
            </a:r>
            <a:endParaRPr lang="en-NZ"/>
          </a:p>
        </p:txBody>
      </p:sp>
      <p:sp>
        <p:nvSpPr>
          <p:cNvPr id="4" name="Text Placeholder 3"/>
          <p:cNvSpPr>
            <a:spLocks noGrp="1"/>
          </p:cNvSpPr>
          <p:nvPr>
            <p:ph type="body" sz="half" idx="2"/>
          </p:nvPr>
        </p:nvSpPr>
        <p:spPr>
          <a:xfrm>
            <a:off x="1792288" y="5367338"/>
            <a:ext cx="5486400" cy="804862"/>
          </a:xfrm>
        </p:spPr>
        <p:txBody>
          <a:bodyPr/>
          <a:lstStyle>
            <a:lvl1pPr marL="0" indent="0">
              <a:buNone/>
              <a:defRPr sz="788"/>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p>
            <a:fld id="{BE012CD7-1193-49DB-A63C-4C1277BB9775}" type="datetimeFigureOut">
              <a:rPr lang="en-NZ" smtClean="0"/>
              <a:t>8/05/2025</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3FCDE351-F476-4AB9-8B38-5FCFDDFF5B7E}" type="slidenum">
              <a:rPr lang="en-NZ" smtClean="0"/>
              <a:t>‹#›</a:t>
            </a:fld>
            <a:endParaRPr lang="en-NZ"/>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58800" y="274638"/>
            <a:ext cx="1728000" cy="435668"/>
          </a:xfrm>
          <a:prstGeom prst="rect">
            <a:avLst/>
          </a:prstGeom>
        </p:spPr>
      </p:pic>
    </p:spTree>
    <p:extLst>
      <p:ext uri="{BB962C8B-B14F-4D97-AF65-F5344CB8AC3E}">
        <p14:creationId xmlns:p14="http://schemas.microsoft.com/office/powerpoint/2010/main" val="2008043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675">
                <a:solidFill>
                  <a:schemeClr val="tx1">
                    <a:tint val="75000"/>
                  </a:schemeClr>
                </a:solidFill>
              </a:defRPr>
            </a:lvl1pPr>
          </a:lstStyle>
          <a:p>
            <a:fld id="{BE012CD7-1193-49DB-A63C-4C1277BB9775}" type="datetimeFigureOut">
              <a:rPr lang="en-NZ" smtClean="0"/>
              <a:t>8/05/2025</a:t>
            </a:fld>
            <a:endParaRPr lang="en-NZ" dirty="0"/>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675">
                <a:solidFill>
                  <a:schemeClr val="tx1">
                    <a:tint val="75000"/>
                  </a:schemeClr>
                </a:solidFill>
              </a:defRPr>
            </a:lvl1pPr>
          </a:lstStyle>
          <a:p>
            <a:endParaRPr lang="en-NZ" dirty="0"/>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675">
                <a:solidFill>
                  <a:schemeClr val="tx1">
                    <a:tint val="75000"/>
                  </a:schemeClr>
                </a:solidFill>
              </a:defRPr>
            </a:lvl1pPr>
          </a:lstStyle>
          <a:p>
            <a:fld id="{3FCDE351-F476-4AB9-8B38-5FCFDDFF5B7E}" type="slidenum">
              <a:rPr lang="en-NZ" smtClean="0"/>
              <a:t>‹#›</a:t>
            </a:fld>
            <a:endParaRPr lang="en-NZ" dirty="0"/>
          </a:p>
        </p:txBody>
      </p:sp>
      <p:graphicFrame>
        <p:nvGraphicFramePr>
          <p:cNvPr id="8" name="Table 7">
            <a:extLst>
              <a:ext uri="{FF2B5EF4-FFF2-40B4-BE49-F238E27FC236}">
                <a16:creationId xmlns:a16="http://schemas.microsoft.com/office/drawing/2014/main" id="{362865E1-54FB-42B1-AC6C-09CF5AE81C87}"/>
              </a:ext>
            </a:extLst>
          </p:cNvPr>
          <p:cNvGraphicFramePr>
            <a:graphicFrameLocks noGrp="1"/>
          </p:cNvGraphicFramePr>
          <p:nvPr userDrawn="1">
            <p:extLst>
              <p:ext uri="{D42A27DB-BD31-4B8C-83A1-F6EECF244321}">
                <p14:modId xmlns:p14="http://schemas.microsoft.com/office/powerpoint/2010/main" val="757507397"/>
              </p:ext>
            </p:extLst>
          </p:nvPr>
        </p:nvGraphicFramePr>
        <p:xfrm>
          <a:off x="-7200" y="6400800"/>
          <a:ext cx="9158400" cy="457200"/>
        </p:xfrm>
        <a:graphic>
          <a:graphicData uri="http://schemas.openxmlformats.org/drawingml/2006/table">
            <a:tbl>
              <a:tblPr firstRow="1" bandRow="1">
                <a:tableStyleId>{5C22544A-7EE6-4342-B048-85BDC9FD1C3A}</a:tableStyleId>
              </a:tblPr>
              <a:tblGrid>
                <a:gridCol w="2289600">
                  <a:extLst>
                    <a:ext uri="{9D8B030D-6E8A-4147-A177-3AD203B41FA5}">
                      <a16:colId xmlns:a16="http://schemas.microsoft.com/office/drawing/2014/main" val="20000"/>
                    </a:ext>
                  </a:extLst>
                </a:gridCol>
                <a:gridCol w="2289600">
                  <a:extLst>
                    <a:ext uri="{9D8B030D-6E8A-4147-A177-3AD203B41FA5}">
                      <a16:colId xmlns:a16="http://schemas.microsoft.com/office/drawing/2014/main" val="20001"/>
                    </a:ext>
                  </a:extLst>
                </a:gridCol>
                <a:gridCol w="2289600">
                  <a:extLst>
                    <a:ext uri="{9D8B030D-6E8A-4147-A177-3AD203B41FA5}">
                      <a16:colId xmlns:a16="http://schemas.microsoft.com/office/drawing/2014/main" val="20002"/>
                    </a:ext>
                  </a:extLst>
                </a:gridCol>
                <a:gridCol w="2289600">
                  <a:extLst>
                    <a:ext uri="{9D8B030D-6E8A-4147-A177-3AD203B41FA5}">
                      <a16:colId xmlns:a16="http://schemas.microsoft.com/office/drawing/2014/main" val="20003"/>
                    </a:ext>
                  </a:extLst>
                </a:gridCol>
              </a:tblGrid>
              <a:tr h="252000">
                <a:tc>
                  <a:txBody>
                    <a:bodyPr/>
                    <a:lstStyle/>
                    <a:p>
                      <a:pPr algn="ctr"/>
                      <a:r>
                        <a:rPr lang="en-NZ" sz="1200" dirty="0"/>
                        <a:t>He mana </a:t>
                      </a:r>
                      <a:r>
                        <a:rPr lang="en-NZ" sz="1200" dirty="0" err="1"/>
                        <a:t>tō</a:t>
                      </a:r>
                      <a:r>
                        <a:rPr lang="en-NZ" sz="1200" dirty="0"/>
                        <a:t> </a:t>
                      </a:r>
                      <a:r>
                        <a:rPr lang="en-NZ" sz="1200" dirty="0" err="1"/>
                        <a:t>te</a:t>
                      </a:r>
                      <a:r>
                        <a:rPr lang="en-NZ" sz="1200" dirty="0"/>
                        <a:t> whānau</a:t>
                      </a:r>
                    </a:p>
                    <a:p>
                      <a:pPr algn="ctr"/>
                      <a:r>
                        <a:rPr lang="en-NZ" sz="1200" dirty="0"/>
                        <a:t>Whānau Centred </a:t>
                      </a:r>
                      <a:r>
                        <a:rPr lang="en-NZ" sz="1200" dirty="0">
                          <a:solidFill>
                            <a:schemeClr val="bg1"/>
                          </a:solidFill>
                        </a:rPr>
                        <a:t> </a:t>
                      </a:r>
                      <a:endParaRPr lang="en-NZ" sz="1200" dirty="0">
                        <a:solidFill>
                          <a:srgbClr val="55B6C9"/>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55B6C9"/>
                    </a:solidFill>
                  </a:tcPr>
                </a:tc>
                <a:tc>
                  <a:txBody>
                    <a:bodyPr/>
                    <a:lstStyle/>
                    <a:p>
                      <a:pPr algn="ctr"/>
                      <a:r>
                        <a:rPr lang="en-NZ" sz="1200"/>
                        <a:t>Tōkeke</a:t>
                      </a:r>
                    </a:p>
                    <a:p>
                      <a:pPr algn="ctr"/>
                      <a:r>
                        <a:rPr lang="en-NZ" sz="1200"/>
                        <a:t>Equitable </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6C75A"/>
                    </a:solidFill>
                  </a:tcPr>
                </a:tc>
                <a:tc>
                  <a:txBody>
                    <a:bodyPr/>
                    <a:lstStyle/>
                    <a:p>
                      <a:pPr algn="ctr"/>
                      <a:r>
                        <a:rPr lang="en-NZ" sz="1200"/>
                        <a:t>Manawa whakaute</a:t>
                      </a:r>
                    </a:p>
                    <a:p>
                      <a:pPr algn="ctr"/>
                      <a:r>
                        <a:rPr lang="en-NZ" sz="1200"/>
                        <a:t>Respectful </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338E49"/>
                    </a:solidFill>
                  </a:tcPr>
                </a:tc>
                <a:tc>
                  <a:txBody>
                    <a:bodyPr/>
                    <a:lstStyle/>
                    <a:p>
                      <a:pPr algn="ctr"/>
                      <a:r>
                        <a:rPr lang="en-NZ" sz="1200" dirty="0"/>
                        <a:t>Pono</a:t>
                      </a:r>
                    </a:p>
                    <a:p>
                      <a:pPr algn="ctr"/>
                      <a:r>
                        <a:rPr lang="en-NZ" sz="1200" dirty="0"/>
                        <a:t>Transparent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636466"/>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4197042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514350" rtl="0" eaLnBrk="1" latinLnBrk="0" hangingPunct="1">
        <a:spcBef>
          <a:spcPct val="0"/>
        </a:spcBef>
        <a:buNone/>
        <a:defRPr sz="2475" kern="1200">
          <a:solidFill>
            <a:schemeClr val="tx1"/>
          </a:solidFill>
          <a:latin typeface="+mj-lt"/>
          <a:ea typeface="+mj-ea"/>
          <a:cs typeface="+mj-cs"/>
        </a:defRPr>
      </a:lvl1pPr>
    </p:titleStyle>
    <p:bodyStyle>
      <a:lvl1pPr marL="192881" indent="-192881" algn="l" defTabSz="514350" rtl="0" eaLnBrk="1" latinLnBrk="0" hangingPunct="1">
        <a:spcBef>
          <a:spcPct val="20000"/>
        </a:spcBef>
        <a:buFont typeface="Arial" panose="020B0604020202020204" pitchFamily="34" charset="0"/>
        <a:buChar char="•"/>
        <a:defRPr sz="1800" kern="1200">
          <a:solidFill>
            <a:srgbClr val="636466"/>
          </a:solidFill>
          <a:latin typeface="+mn-lt"/>
          <a:ea typeface="+mn-ea"/>
          <a:cs typeface="+mn-cs"/>
        </a:defRPr>
      </a:lvl1pPr>
      <a:lvl2pPr marL="417910" indent="-160735" algn="l" defTabSz="514350" rtl="0" eaLnBrk="1" latinLnBrk="0" hangingPunct="1">
        <a:spcBef>
          <a:spcPct val="20000"/>
        </a:spcBef>
        <a:buFont typeface="Arial" panose="020B0604020202020204" pitchFamily="34" charset="0"/>
        <a:buChar char="–"/>
        <a:defRPr sz="1575" kern="1200">
          <a:solidFill>
            <a:schemeClr val="tx1"/>
          </a:solidFill>
          <a:latin typeface="+mn-lt"/>
          <a:ea typeface="+mn-ea"/>
          <a:cs typeface="+mn-cs"/>
        </a:defRPr>
      </a:lvl2pPr>
      <a:lvl3pPr marL="642938" indent="-128588" algn="l" defTabSz="51435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3pPr>
      <a:lvl4pPr marL="900113"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4pPr>
      <a:lvl5pPr marL="1157288"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5pPr>
      <a:lvl6pPr marL="1414463"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hyperlink" Target="https://wellsouth.nz/assets/Programmes/Toitu-Takata.pdf" TargetMode="Externa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hyperlink" Target="https://www.treasury.govt.nz/publications/estimates/vote-health-health-sector-estimates-appropriations-2024-25fr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25706" y="2753925"/>
            <a:ext cx="5355171" cy="1350150"/>
          </a:xfrm>
          <a:prstGeom prst="rect">
            <a:avLst/>
          </a:prstGeom>
        </p:spPr>
      </p:pic>
    </p:spTree>
    <p:extLst>
      <p:ext uri="{BB962C8B-B14F-4D97-AF65-F5344CB8AC3E}">
        <p14:creationId xmlns:p14="http://schemas.microsoft.com/office/powerpoint/2010/main" val="38081108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7FE4C6-421D-8CEA-DBA3-81C99FA9FF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21E165A-97A1-D28D-6C82-88214CD2EA4D}"/>
              </a:ext>
            </a:extLst>
          </p:cNvPr>
          <p:cNvSpPr>
            <a:spLocks noGrp="1"/>
          </p:cNvSpPr>
          <p:nvPr>
            <p:ph type="title"/>
          </p:nvPr>
        </p:nvSpPr>
        <p:spPr>
          <a:xfrm>
            <a:off x="457200" y="274638"/>
            <a:ext cx="8229600" cy="1143000"/>
          </a:xfrm>
        </p:spPr>
        <p:txBody>
          <a:bodyPr vert="horz" lIns="91440" tIns="45720" rIns="91440" bIns="45720" rtlCol="0" anchor="ctr">
            <a:normAutofit/>
          </a:bodyPr>
          <a:lstStyle/>
          <a:p>
            <a:r>
              <a:rPr lang="en-NZ" dirty="0"/>
              <a:t>Long Term Conditions Programme </a:t>
            </a:r>
          </a:p>
        </p:txBody>
      </p:sp>
      <p:sp>
        <p:nvSpPr>
          <p:cNvPr id="5" name="TextBox 4">
            <a:extLst>
              <a:ext uri="{FF2B5EF4-FFF2-40B4-BE49-F238E27FC236}">
                <a16:creationId xmlns:a16="http://schemas.microsoft.com/office/drawing/2014/main" id="{D2DC3E78-5593-8E05-FADF-581CA2A4838B}"/>
              </a:ext>
            </a:extLst>
          </p:cNvPr>
          <p:cNvSpPr txBox="1"/>
          <p:nvPr/>
        </p:nvSpPr>
        <p:spPr>
          <a:xfrm>
            <a:off x="571500" y="1417638"/>
            <a:ext cx="8115300" cy="3282691"/>
          </a:xfrm>
          <a:prstGeom prst="rect">
            <a:avLst/>
          </a:prstGeom>
        </p:spPr>
        <p:txBody>
          <a:bodyPr vert="horz" lIns="91440" tIns="45720" rIns="91440" bIns="45720" rtlCol="0">
            <a:normAutofit fontScale="77500" lnSpcReduction="20000"/>
          </a:bodyPr>
          <a:lstStyle/>
          <a:p>
            <a:pPr lvl="0" defTabSz="514350">
              <a:spcBef>
                <a:spcPct val="20000"/>
              </a:spcBef>
            </a:pPr>
            <a:r>
              <a:rPr lang="en-US" sz="1575" dirty="0">
                <a:solidFill>
                  <a:srgbClr val="636466"/>
                </a:solidFill>
                <a:effectLst/>
              </a:rPr>
              <a:t>Careplus revenue funds the long term conditions programmes</a:t>
            </a:r>
            <a:r>
              <a:rPr lang="en-US" sz="1575" dirty="0">
                <a:solidFill>
                  <a:srgbClr val="636466"/>
                </a:solidFill>
              </a:rPr>
              <a:t>: Toitu Takata (TT) and Hapai Atu (HA).</a:t>
            </a:r>
          </a:p>
          <a:p>
            <a:pPr lvl="0" defTabSz="514350">
              <a:spcBef>
                <a:spcPct val="20000"/>
              </a:spcBef>
            </a:pPr>
            <a:r>
              <a:rPr lang="en-US" sz="1575" dirty="0">
                <a:solidFill>
                  <a:srgbClr val="636466"/>
                </a:solidFill>
                <a:effectLst/>
              </a:rPr>
              <a:t>This initiative was rolled out in early 2024.</a:t>
            </a:r>
          </a:p>
          <a:p>
            <a:pPr lvl="0" defTabSz="514350">
              <a:spcBef>
                <a:spcPct val="20000"/>
              </a:spcBef>
            </a:pPr>
            <a:endParaRPr lang="en-US" sz="1575" dirty="0">
              <a:solidFill>
                <a:srgbClr val="636466"/>
              </a:solidFill>
            </a:endParaRPr>
          </a:p>
          <a:p>
            <a:pPr lvl="0" defTabSz="514350">
              <a:spcBef>
                <a:spcPct val="20000"/>
              </a:spcBef>
            </a:pPr>
            <a:r>
              <a:rPr lang="en-US" sz="1575" dirty="0">
                <a:solidFill>
                  <a:srgbClr val="636466"/>
                </a:solidFill>
              </a:rPr>
              <a:t>Funding allocations were based on “practice’s enrolled patient demographic” i.e. the number of  eligible, enrolled patients per practice as a proportion of the total number of eligible patients across the region. </a:t>
            </a:r>
          </a:p>
          <a:p>
            <a:pPr lvl="0" defTabSz="514350">
              <a:spcBef>
                <a:spcPct val="20000"/>
              </a:spcBef>
            </a:pPr>
            <a:r>
              <a:rPr lang="en-US" sz="1575" dirty="0">
                <a:solidFill>
                  <a:srgbClr val="636466"/>
                </a:solidFill>
              </a:rPr>
              <a:t>Eligibility is found here: </a:t>
            </a:r>
            <a:r>
              <a:rPr lang="en-NZ" sz="1400" dirty="0">
                <a:hlinkClick r:id="rId2"/>
              </a:rPr>
              <a:t>Toitu-Takata.pdf</a:t>
            </a:r>
            <a:endParaRPr lang="en-US" sz="1400" dirty="0">
              <a:solidFill>
                <a:srgbClr val="636466"/>
              </a:solidFill>
            </a:endParaRPr>
          </a:p>
          <a:p>
            <a:pPr lvl="0" defTabSz="514350">
              <a:spcBef>
                <a:spcPct val="20000"/>
              </a:spcBef>
            </a:pPr>
            <a:endParaRPr lang="en-US" sz="1575" dirty="0">
              <a:solidFill>
                <a:srgbClr val="636466"/>
              </a:solidFill>
            </a:endParaRPr>
          </a:p>
          <a:p>
            <a:pPr lvl="0" defTabSz="514350">
              <a:spcBef>
                <a:spcPct val="20000"/>
              </a:spcBef>
            </a:pPr>
            <a:r>
              <a:rPr lang="en-US" sz="1500" dirty="0">
                <a:solidFill>
                  <a:srgbClr val="636466"/>
                </a:solidFill>
              </a:rPr>
              <a:t>One of the foundation principles was the ratio of CLIC:QuickCLIC (i.e. 3:1) programme allocation, which has been key to ensure the focus on support for a long term condition. In addition, as the programme has matured and utilisation continued to be examined there has been a chance to increase and review the places made available in each programme. </a:t>
            </a:r>
          </a:p>
          <a:p>
            <a:pPr lvl="0" defTabSz="514350">
              <a:spcBef>
                <a:spcPct val="20000"/>
              </a:spcBef>
            </a:pPr>
            <a:endParaRPr lang="en-US" sz="1500" dirty="0">
              <a:solidFill>
                <a:srgbClr val="636466"/>
              </a:solidFill>
            </a:endParaRPr>
          </a:p>
          <a:p>
            <a:pPr lvl="0" defTabSz="514350">
              <a:spcBef>
                <a:spcPct val="20000"/>
              </a:spcBef>
            </a:pPr>
            <a:r>
              <a:rPr lang="en-US" sz="1500" dirty="0">
                <a:solidFill>
                  <a:srgbClr val="636466"/>
                </a:solidFill>
              </a:rPr>
              <a:t>For example: </a:t>
            </a:r>
          </a:p>
          <a:p>
            <a:pPr lvl="0" defTabSz="514350">
              <a:spcBef>
                <a:spcPct val="20000"/>
              </a:spcBef>
            </a:pPr>
            <a:r>
              <a:rPr lang="en-US" sz="1500" dirty="0">
                <a:solidFill>
                  <a:srgbClr val="636466"/>
                </a:solidFill>
                <a:effectLst/>
              </a:rPr>
              <a:t>Toitu Takata b</a:t>
            </a:r>
            <a:r>
              <a:rPr lang="en-US" sz="1500" dirty="0">
                <a:solidFill>
                  <a:srgbClr val="636466"/>
                </a:solidFill>
                <a:ea typeface="Times New Roman" panose="02020603050405020304" pitchFamily="18" charset="0"/>
                <a:cs typeface="Aptos" panose="020B0004020202020204" pitchFamily="34" charset="0"/>
              </a:rPr>
              <a:t>udgeted 7,372 places, forecast used 5,155 and a draft budget of 7,450 for next financial year.</a:t>
            </a:r>
            <a:endParaRPr lang="en-NZ" sz="1500" dirty="0">
              <a:effectLst/>
              <a:ea typeface="Times New Roman" panose="02020603050405020304" pitchFamily="18" charset="0"/>
              <a:cs typeface="Aptos" panose="020B0004020202020204" pitchFamily="34" charset="0"/>
            </a:endParaRPr>
          </a:p>
          <a:p>
            <a:pPr lvl="0" defTabSz="514350">
              <a:spcBef>
                <a:spcPct val="20000"/>
              </a:spcBef>
            </a:pPr>
            <a:r>
              <a:rPr lang="en-US" sz="1500" dirty="0">
                <a:solidFill>
                  <a:srgbClr val="636466"/>
                </a:solidFill>
                <a:effectLst/>
              </a:rPr>
              <a:t>Hapi Atu b</a:t>
            </a:r>
            <a:r>
              <a:rPr lang="en-US" sz="1500" dirty="0">
                <a:solidFill>
                  <a:srgbClr val="636466"/>
                </a:solidFill>
              </a:rPr>
              <a:t>udgeted 3,004 places, forecast used 2,688 and draft budget of 4,440 for next financial year.</a:t>
            </a:r>
          </a:p>
          <a:p>
            <a:pPr lvl="0" defTabSz="514350">
              <a:spcBef>
                <a:spcPct val="20000"/>
              </a:spcBef>
            </a:pPr>
            <a:endParaRPr lang="en-US" sz="1500" dirty="0">
              <a:solidFill>
                <a:srgbClr val="636466"/>
              </a:solidFill>
            </a:endParaRPr>
          </a:p>
          <a:p>
            <a:pPr defTabSz="514350">
              <a:spcBef>
                <a:spcPct val="20000"/>
              </a:spcBef>
            </a:pPr>
            <a:r>
              <a:rPr lang="en-US" sz="1500" i="1" dirty="0">
                <a:solidFill>
                  <a:srgbClr val="636466"/>
                </a:solidFill>
              </a:rPr>
              <a:t>For Practice A the eligible patient number was 892 (2024) and current forecast 847 (2025). </a:t>
            </a:r>
          </a:p>
          <a:p>
            <a:pPr defTabSz="514350">
              <a:spcBef>
                <a:spcPct val="20000"/>
              </a:spcBef>
            </a:pPr>
            <a:r>
              <a:rPr lang="en-US" sz="1500" i="1" dirty="0">
                <a:solidFill>
                  <a:srgbClr val="636466"/>
                </a:solidFill>
              </a:rPr>
              <a:t>The below table shows the allocation of places per quarter against the practice average.</a:t>
            </a:r>
          </a:p>
          <a:p>
            <a:pPr defTabSz="514350">
              <a:spcBef>
                <a:spcPct val="20000"/>
              </a:spcBef>
            </a:pPr>
            <a:r>
              <a:rPr lang="en-US" sz="1500" i="1" dirty="0">
                <a:solidFill>
                  <a:srgbClr val="636466"/>
                </a:solidFill>
              </a:rPr>
              <a:t>For Toitu Takata, the allocation is above average, and for Hapi Atu this is below.</a:t>
            </a:r>
          </a:p>
          <a:p>
            <a:pPr defTabSz="514350">
              <a:spcBef>
                <a:spcPct val="20000"/>
              </a:spcBef>
            </a:pPr>
            <a:endParaRPr lang="en-US" sz="1575" i="1" dirty="0">
              <a:solidFill>
                <a:srgbClr val="636466"/>
              </a:solidFill>
            </a:endParaRPr>
          </a:p>
          <a:p>
            <a:pPr defTabSz="514350">
              <a:spcBef>
                <a:spcPct val="20000"/>
              </a:spcBef>
            </a:pPr>
            <a:endParaRPr lang="en-US" sz="1575" i="1" dirty="0">
              <a:solidFill>
                <a:srgbClr val="636466"/>
              </a:solidFill>
            </a:endParaRPr>
          </a:p>
          <a:p>
            <a:pPr lvl="0" defTabSz="514350">
              <a:spcBef>
                <a:spcPct val="20000"/>
              </a:spcBef>
            </a:pPr>
            <a:endParaRPr lang="en-US" sz="1575" dirty="0">
              <a:solidFill>
                <a:srgbClr val="636466"/>
              </a:solidFill>
            </a:endParaRPr>
          </a:p>
          <a:p>
            <a:pPr lvl="0" defTabSz="514350">
              <a:spcBef>
                <a:spcPct val="20000"/>
              </a:spcBef>
            </a:pPr>
            <a:endParaRPr lang="en-US" sz="1575" dirty="0">
              <a:solidFill>
                <a:srgbClr val="636466"/>
              </a:solidFill>
              <a:effectLst/>
            </a:endParaRPr>
          </a:p>
          <a:p>
            <a:pPr marL="285750" lvl="0" indent="-285750" defTabSz="514350">
              <a:spcBef>
                <a:spcPct val="20000"/>
              </a:spcBef>
              <a:buFont typeface="Arial" panose="020B0604020202020204" pitchFamily="34" charset="0"/>
              <a:buChar char="•"/>
            </a:pPr>
            <a:endParaRPr lang="en-US" sz="1575" dirty="0">
              <a:solidFill>
                <a:srgbClr val="636466"/>
              </a:solidFill>
            </a:endParaRPr>
          </a:p>
          <a:p>
            <a:pPr marL="192881" indent="-192881" defTabSz="514350">
              <a:spcBef>
                <a:spcPct val="20000"/>
              </a:spcBef>
              <a:buFont typeface="Arial" panose="020B0604020202020204" pitchFamily="34" charset="0"/>
              <a:buChar char="•"/>
            </a:pPr>
            <a:endParaRPr lang="en-US" sz="1575" dirty="0">
              <a:solidFill>
                <a:srgbClr val="636466"/>
              </a:solidFill>
            </a:endParaRPr>
          </a:p>
          <a:p>
            <a:pPr marL="192881" indent="-192881" defTabSz="514350">
              <a:spcBef>
                <a:spcPct val="20000"/>
              </a:spcBef>
              <a:buFont typeface="Arial" panose="020B0604020202020204" pitchFamily="34" charset="0"/>
              <a:buChar char="•"/>
            </a:pPr>
            <a:endParaRPr lang="en-US" sz="1575" dirty="0">
              <a:solidFill>
                <a:srgbClr val="636466"/>
              </a:solidFill>
            </a:endParaRPr>
          </a:p>
          <a:p>
            <a:pPr marL="192881" indent="-192881" defTabSz="514350">
              <a:spcBef>
                <a:spcPct val="20000"/>
              </a:spcBef>
              <a:buFont typeface="Arial" panose="020B0604020202020204" pitchFamily="34" charset="0"/>
              <a:buChar char="•"/>
            </a:pPr>
            <a:endParaRPr lang="en-US" sz="1575" dirty="0">
              <a:solidFill>
                <a:srgbClr val="636466"/>
              </a:solidFill>
            </a:endParaRPr>
          </a:p>
          <a:p>
            <a:pPr marL="192881" indent="-192881" defTabSz="514350">
              <a:spcBef>
                <a:spcPct val="20000"/>
              </a:spcBef>
              <a:buFont typeface="Arial" panose="020B0604020202020204" pitchFamily="34" charset="0"/>
              <a:buChar char="•"/>
            </a:pPr>
            <a:endParaRPr lang="en-US" sz="1575" dirty="0">
              <a:solidFill>
                <a:srgbClr val="636466"/>
              </a:solidFill>
            </a:endParaRPr>
          </a:p>
        </p:txBody>
      </p:sp>
      <p:pic>
        <p:nvPicPr>
          <p:cNvPr id="8" name="Picture 7">
            <a:extLst>
              <a:ext uri="{FF2B5EF4-FFF2-40B4-BE49-F238E27FC236}">
                <a16:creationId xmlns:a16="http://schemas.microsoft.com/office/drawing/2014/main" id="{491874AB-335F-6648-C811-F52718E86ABD}"/>
              </a:ext>
            </a:extLst>
          </p:cNvPr>
          <p:cNvPicPr>
            <a:picLocks noChangeAspect="1"/>
          </p:cNvPicPr>
          <p:nvPr/>
        </p:nvPicPr>
        <p:blipFill>
          <a:blip r:embed="rId3"/>
          <a:stretch>
            <a:fillRect/>
          </a:stretch>
        </p:blipFill>
        <p:spPr>
          <a:xfrm>
            <a:off x="680893" y="4882895"/>
            <a:ext cx="5048250" cy="1162050"/>
          </a:xfrm>
          <a:prstGeom prst="rect">
            <a:avLst/>
          </a:prstGeom>
        </p:spPr>
      </p:pic>
    </p:spTree>
    <p:extLst>
      <p:ext uri="{BB962C8B-B14F-4D97-AF65-F5344CB8AC3E}">
        <p14:creationId xmlns:p14="http://schemas.microsoft.com/office/powerpoint/2010/main" val="23864229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609723-7EE8-D602-646E-A80DE143A67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BE4E25-BB22-4BAA-8EE5-4CF40CD1C04E}"/>
              </a:ext>
            </a:extLst>
          </p:cNvPr>
          <p:cNvSpPr>
            <a:spLocks noGrp="1"/>
          </p:cNvSpPr>
          <p:nvPr>
            <p:ph type="title"/>
          </p:nvPr>
        </p:nvSpPr>
        <p:spPr>
          <a:xfrm>
            <a:off x="457200" y="274638"/>
            <a:ext cx="8229600" cy="1143000"/>
          </a:xfrm>
        </p:spPr>
        <p:txBody>
          <a:bodyPr vert="horz" lIns="91440" tIns="45720" rIns="91440" bIns="45720" rtlCol="0" anchor="ctr">
            <a:normAutofit/>
          </a:bodyPr>
          <a:lstStyle/>
          <a:p>
            <a:r>
              <a:rPr lang="en-NZ" dirty="0"/>
              <a:t>Contract lifecycle</a:t>
            </a:r>
          </a:p>
        </p:txBody>
      </p:sp>
      <p:sp>
        <p:nvSpPr>
          <p:cNvPr id="5" name="TextBox 4">
            <a:extLst>
              <a:ext uri="{FF2B5EF4-FFF2-40B4-BE49-F238E27FC236}">
                <a16:creationId xmlns:a16="http://schemas.microsoft.com/office/drawing/2014/main" id="{6452BE64-E213-AB35-99F6-ECA2FEF0B92A}"/>
              </a:ext>
            </a:extLst>
          </p:cNvPr>
          <p:cNvSpPr txBox="1"/>
          <p:nvPr/>
        </p:nvSpPr>
        <p:spPr>
          <a:xfrm>
            <a:off x="571500" y="1275334"/>
            <a:ext cx="8115300" cy="4265930"/>
          </a:xfrm>
          <a:prstGeom prst="rect">
            <a:avLst/>
          </a:prstGeom>
        </p:spPr>
        <p:txBody>
          <a:bodyPr vert="horz" lIns="91440" tIns="45720" rIns="91440" bIns="45720" rtlCol="0">
            <a:normAutofit fontScale="92500" lnSpcReduction="20000"/>
          </a:bodyPr>
          <a:lstStyle/>
          <a:p>
            <a:pPr lvl="0" defTabSz="514350">
              <a:spcBef>
                <a:spcPct val="20000"/>
              </a:spcBef>
            </a:pPr>
            <a:r>
              <a:rPr lang="en-US" sz="1600" dirty="0">
                <a:solidFill>
                  <a:srgbClr val="636466"/>
                </a:solidFill>
                <a:effectLst/>
              </a:rPr>
              <a:t>When Te Whatu Ora procures work either new or an extension of an existing contract, these have historically been long drawn out processes.</a:t>
            </a:r>
          </a:p>
          <a:p>
            <a:pPr lvl="0" defTabSz="514350">
              <a:spcBef>
                <a:spcPct val="20000"/>
              </a:spcBef>
            </a:pPr>
            <a:endParaRPr lang="en-US" sz="1600" dirty="0">
              <a:solidFill>
                <a:srgbClr val="636466"/>
              </a:solidFill>
            </a:endParaRPr>
          </a:p>
          <a:p>
            <a:pPr lvl="0" defTabSz="514350">
              <a:spcBef>
                <a:spcPct val="20000"/>
              </a:spcBef>
            </a:pPr>
            <a:r>
              <a:rPr lang="en-US" sz="1600" dirty="0">
                <a:solidFill>
                  <a:srgbClr val="636466"/>
                </a:solidFill>
              </a:rPr>
              <a:t>From the TWO Commissioning team that write the service specifications, the contract is drafted by the TWO Contracts team, processed through the TWO Finance team to raise a Purchase Order and then sent back to the TWO Contracts team before sent to WellSouth for signing. </a:t>
            </a:r>
          </a:p>
          <a:p>
            <a:pPr lvl="0" defTabSz="514350">
              <a:spcBef>
                <a:spcPct val="20000"/>
              </a:spcBef>
            </a:pPr>
            <a:endParaRPr lang="en-US" sz="1600" dirty="0">
              <a:solidFill>
                <a:srgbClr val="636466"/>
              </a:solidFill>
            </a:endParaRPr>
          </a:p>
          <a:p>
            <a:pPr lvl="0" defTabSz="514350">
              <a:spcBef>
                <a:spcPct val="20000"/>
              </a:spcBef>
            </a:pPr>
            <a:r>
              <a:rPr lang="en-US" sz="1600" dirty="0">
                <a:solidFill>
                  <a:srgbClr val="636466"/>
                </a:solidFill>
              </a:rPr>
              <a:t>Ensuring we keep both WellSouth, practices and community providers safe, the contract is expedited through internal checks and back out the door to TWO as quickly as practical.</a:t>
            </a:r>
          </a:p>
          <a:p>
            <a:pPr lvl="0" defTabSz="514350">
              <a:spcBef>
                <a:spcPct val="20000"/>
              </a:spcBef>
            </a:pPr>
            <a:endParaRPr lang="en-US" sz="1600" dirty="0">
              <a:solidFill>
                <a:srgbClr val="636466"/>
              </a:solidFill>
            </a:endParaRPr>
          </a:p>
          <a:p>
            <a:pPr lvl="0" defTabSz="514350">
              <a:spcBef>
                <a:spcPct val="20000"/>
              </a:spcBef>
            </a:pPr>
            <a:r>
              <a:rPr lang="en-US" sz="1600" dirty="0">
                <a:solidFill>
                  <a:srgbClr val="636466"/>
                </a:solidFill>
              </a:rPr>
              <a:t>In the past three years contracts have been reduced</a:t>
            </a:r>
          </a:p>
          <a:p>
            <a:pPr lvl="0" defTabSz="514350">
              <a:spcBef>
                <a:spcPct val="20000"/>
              </a:spcBef>
            </a:pPr>
            <a:r>
              <a:rPr lang="en-US" sz="1600" dirty="0">
                <a:solidFill>
                  <a:srgbClr val="636466"/>
                </a:solidFill>
              </a:rPr>
              <a:t>to annual, and someone thought it was a good idea to</a:t>
            </a:r>
          </a:p>
          <a:p>
            <a:pPr lvl="0" defTabSz="514350">
              <a:spcBef>
                <a:spcPct val="20000"/>
              </a:spcBef>
            </a:pPr>
            <a:r>
              <a:rPr lang="en-US" sz="1600" dirty="0">
                <a:solidFill>
                  <a:srgbClr val="636466"/>
                </a:solidFill>
              </a:rPr>
              <a:t>expire them on 30 June, end of the financial year, but</a:t>
            </a:r>
          </a:p>
          <a:p>
            <a:pPr lvl="0" defTabSz="514350">
              <a:spcBef>
                <a:spcPct val="20000"/>
              </a:spcBef>
            </a:pPr>
            <a:r>
              <a:rPr lang="en-US" sz="1600" dirty="0">
                <a:solidFill>
                  <a:srgbClr val="636466"/>
                </a:solidFill>
              </a:rPr>
              <a:t>as seen last year, not taking into account PSSAP</a:t>
            </a:r>
          </a:p>
          <a:p>
            <a:pPr lvl="0" defTabSz="514350">
              <a:spcBef>
                <a:spcPct val="20000"/>
              </a:spcBef>
            </a:pPr>
            <a:r>
              <a:rPr lang="en-US" sz="1600" dirty="0">
                <a:solidFill>
                  <a:srgbClr val="636466"/>
                </a:solidFill>
              </a:rPr>
              <a:t>negotiations which can take up to eight weeks before </a:t>
            </a:r>
          </a:p>
          <a:p>
            <a:pPr lvl="0" defTabSz="514350">
              <a:spcBef>
                <a:spcPct val="20000"/>
              </a:spcBef>
            </a:pPr>
            <a:r>
              <a:rPr lang="en-US" sz="1600" dirty="0">
                <a:solidFill>
                  <a:srgbClr val="636466"/>
                </a:solidFill>
              </a:rPr>
              <a:t>Uplifts, CPI or other increases are determined, and</a:t>
            </a:r>
          </a:p>
          <a:p>
            <a:pPr lvl="0" defTabSz="514350">
              <a:spcBef>
                <a:spcPct val="20000"/>
              </a:spcBef>
            </a:pPr>
            <a:r>
              <a:rPr lang="en-US" sz="1600" dirty="0">
                <a:solidFill>
                  <a:srgbClr val="636466"/>
                </a:solidFill>
              </a:rPr>
              <a:t>then there is a whole lot of extra work created for</a:t>
            </a:r>
          </a:p>
          <a:p>
            <a:pPr lvl="0" defTabSz="514350">
              <a:spcBef>
                <a:spcPct val="20000"/>
              </a:spcBef>
            </a:pPr>
            <a:r>
              <a:rPr lang="en-US" sz="1600" dirty="0">
                <a:solidFill>
                  <a:srgbClr val="636466"/>
                </a:solidFill>
              </a:rPr>
              <a:t>everyone in the process, when things like back </a:t>
            </a:r>
          </a:p>
          <a:p>
            <a:pPr lvl="0" defTabSz="514350">
              <a:spcBef>
                <a:spcPct val="20000"/>
              </a:spcBef>
            </a:pPr>
            <a:r>
              <a:rPr lang="en-US" sz="1600" dirty="0">
                <a:solidFill>
                  <a:srgbClr val="636466"/>
                </a:solidFill>
              </a:rPr>
              <a:t>pays etc. need to be calculated and invoiced - sigh</a:t>
            </a:r>
          </a:p>
          <a:p>
            <a:pPr lvl="0" defTabSz="514350">
              <a:spcBef>
                <a:spcPct val="20000"/>
              </a:spcBef>
            </a:pPr>
            <a:endParaRPr lang="en-US" sz="1575" dirty="0">
              <a:solidFill>
                <a:srgbClr val="636466"/>
              </a:solidFill>
            </a:endParaRPr>
          </a:p>
          <a:p>
            <a:pPr lvl="0" defTabSz="514350">
              <a:spcBef>
                <a:spcPct val="20000"/>
              </a:spcBef>
            </a:pPr>
            <a:endParaRPr lang="en-US" sz="1575" dirty="0">
              <a:solidFill>
                <a:srgbClr val="636466"/>
              </a:solidFill>
            </a:endParaRPr>
          </a:p>
          <a:p>
            <a:pPr marL="192881" indent="-192881" defTabSz="514350">
              <a:spcBef>
                <a:spcPct val="20000"/>
              </a:spcBef>
              <a:buFont typeface="Arial" panose="020B0604020202020204" pitchFamily="34" charset="0"/>
              <a:buChar char="•"/>
            </a:pPr>
            <a:endParaRPr lang="en-US" sz="1575" dirty="0">
              <a:solidFill>
                <a:srgbClr val="636466"/>
              </a:solidFill>
            </a:endParaRPr>
          </a:p>
          <a:p>
            <a:pPr marL="192881" indent="-192881" defTabSz="514350">
              <a:spcBef>
                <a:spcPct val="20000"/>
              </a:spcBef>
              <a:buFont typeface="Arial" panose="020B0604020202020204" pitchFamily="34" charset="0"/>
              <a:buChar char="•"/>
            </a:pPr>
            <a:endParaRPr lang="en-US" sz="1575" dirty="0">
              <a:solidFill>
                <a:srgbClr val="636466"/>
              </a:solidFill>
            </a:endParaRPr>
          </a:p>
        </p:txBody>
      </p:sp>
      <p:graphicFrame>
        <p:nvGraphicFramePr>
          <p:cNvPr id="3" name="Diagram 2">
            <a:extLst>
              <a:ext uri="{FF2B5EF4-FFF2-40B4-BE49-F238E27FC236}">
                <a16:creationId xmlns:a16="http://schemas.microsoft.com/office/drawing/2014/main" id="{06E1F198-3DD2-A62B-FEA0-E8611C1B1507}"/>
              </a:ext>
            </a:extLst>
          </p:cNvPr>
          <p:cNvGraphicFramePr/>
          <p:nvPr>
            <p:extLst>
              <p:ext uri="{D42A27DB-BD31-4B8C-83A1-F6EECF244321}">
                <p14:modId xmlns:p14="http://schemas.microsoft.com/office/powerpoint/2010/main" val="2306709403"/>
              </p:ext>
            </p:extLst>
          </p:nvPr>
        </p:nvGraphicFramePr>
        <p:xfrm>
          <a:off x="4472178" y="3355848"/>
          <a:ext cx="4465320" cy="27635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248508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03F300-D060-59A4-E12A-DBDA428F88E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B46884-27FD-0512-7695-9DA56AA8AE19}"/>
              </a:ext>
            </a:extLst>
          </p:cNvPr>
          <p:cNvSpPr>
            <a:spLocks noGrp="1"/>
          </p:cNvSpPr>
          <p:nvPr>
            <p:ph type="title"/>
          </p:nvPr>
        </p:nvSpPr>
        <p:spPr>
          <a:xfrm>
            <a:off x="457200" y="274638"/>
            <a:ext cx="8229600" cy="1143000"/>
          </a:xfrm>
        </p:spPr>
        <p:txBody>
          <a:bodyPr vert="horz" lIns="91440" tIns="45720" rIns="91440" bIns="45720" rtlCol="0" anchor="ctr">
            <a:normAutofit/>
          </a:bodyPr>
          <a:lstStyle/>
          <a:p>
            <a:r>
              <a:rPr lang="en-NZ" dirty="0"/>
              <a:t>Contract specifications</a:t>
            </a:r>
          </a:p>
        </p:txBody>
      </p:sp>
      <p:sp>
        <p:nvSpPr>
          <p:cNvPr id="5" name="TextBox 4">
            <a:extLst>
              <a:ext uri="{FF2B5EF4-FFF2-40B4-BE49-F238E27FC236}">
                <a16:creationId xmlns:a16="http://schemas.microsoft.com/office/drawing/2014/main" id="{A75B3195-14B0-D308-F40D-7F5C406106DD}"/>
              </a:ext>
            </a:extLst>
          </p:cNvPr>
          <p:cNvSpPr txBox="1">
            <a:spLocks noGrp="1" noRot="1" noMove="1" noResize="1" noEditPoints="1" noAdjustHandles="1" noChangeArrowheads="1" noChangeShapeType="1"/>
          </p:cNvSpPr>
          <p:nvPr/>
        </p:nvSpPr>
        <p:spPr>
          <a:xfrm>
            <a:off x="571500" y="1275334"/>
            <a:ext cx="8115300" cy="4265930"/>
          </a:xfrm>
          <a:prstGeom prst="rect">
            <a:avLst/>
          </a:prstGeom>
        </p:spPr>
        <p:txBody>
          <a:bodyPr vert="horz" lIns="91440" tIns="45720" rIns="91440" bIns="45720" rtlCol="0">
            <a:normAutofit/>
          </a:bodyPr>
          <a:lstStyle/>
          <a:p>
            <a:pPr lvl="0" defTabSz="514350">
              <a:spcBef>
                <a:spcPct val="20000"/>
              </a:spcBef>
            </a:pPr>
            <a:r>
              <a:rPr lang="en-US" sz="1600" dirty="0">
                <a:solidFill>
                  <a:srgbClr val="636466"/>
                </a:solidFill>
                <a:effectLst/>
              </a:rPr>
              <a:t>WellSouth currently has 35 contracts ‘active’ with Te Whatu Ora.</a:t>
            </a:r>
          </a:p>
          <a:p>
            <a:pPr lvl="0" defTabSz="514350">
              <a:spcBef>
                <a:spcPct val="20000"/>
              </a:spcBef>
            </a:pPr>
            <a:r>
              <a:rPr lang="en-US" sz="1600" dirty="0">
                <a:solidFill>
                  <a:srgbClr val="636466"/>
                </a:solidFill>
                <a:effectLst/>
              </a:rPr>
              <a:t> </a:t>
            </a:r>
            <a:endParaRPr lang="en-US" sz="1600" dirty="0">
              <a:solidFill>
                <a:srgbClr val="636466"/>
              </a:solidFill>
            </a:endParaRPr>
          </a:p>
          <a:p>
            <a:pPr lvl="0" defTabSz="514350">
              <a:spcBef>
                <a:spcPct val="20000"/>
              </a:spcBef>
            </a:pPr>
            <a:r>
              <a:rPr lang="en-US" sz="1575" dirty="0">
                <a:solidFill>
                  <a:srgbClr val="636466"/>
                </a:solidFill>
              </a:rPr>
              <a:t>Below is an example of different funding allocations relating to different contract delivery models;</a:t>
            </a:r>
          </a:p>
          <a:p>
            <a:pPr lvl="0" defTabSz="514350">
              <a:spcBef>
                <a:spcPct val="20000"/>
              </a:spcBef>
            </a:pPr>
            <a:r>
              <a:rPr lang="en-US" sz="1575" dirty="0">
                <a:solidFill>
                  <a:srgbClr val="636466"/>
                </a:solidFill>
              </a:rPr>
              <a:t>1. WellSouth passes through 100% of funding to practices e.g. capitation, pay disparity</a:t>
            </a:r>
          </a:p>
          <a:p>
            <a:pPr lvl="0" defTabSz="514350">
              <a:spcBef>
                <a:spcPct val="20000"/>
              </a:spcBef>
            </a:pPr>
            <a:r>
              <a:rPr lang="en-US" sz="1575" dirty="0">
                <a:solidFill>
                  <a:srgbClr val="636466"/>
                </a:solidFill>
              </a:rPr>
              <a:t>2. WellSouth delivers a contract through is employees e.g. Brief Intervention, FMHS</a:t>
            </a:r>
          </a:p>
          <a:p>
            <a:pPr lvl="0" defTabSz="514350">
              <a:spcBef>
                <a:spcPct val="20000"/>
              </a:spcBef>
            </a:pPr>
            <a:r>
              <a:rPr lang="en-US" sz="1575" dirty="0">
                <a:solidFill>
                  <a:srgbClr val="636466"/>
                </a:solidFill>
              </a:rPr>
              <a:t>3. There is a mixed model of delivery and an overhead is specified e.g. CPCT, Access + Choice</a:t>
            </a:r>
          </a:p>
          <a:p>
            <a:pPr lvl="0" defTabSz="514350">
              <a:spcBef>
                <a:spcPct val="20000"/>
              </a:spcBef>
            </a:pPr>
            <a:endParaRPr lang="en-US" sz="1575" dirty="0">
              <a:solidFill>
                <a:srgbClr val="636466"/>
              </a:solidFill>
            </a:endParaRPr>
          </a:p>
          <a:p>
            <a:pPr marL="192881" indent="-192881" defTabSz="514350">
              <a:spcBef>
                <a:spcPct val="20000"/>
              </a:spcBef>
              <a:buFont typeface="Arial" panose="020B0604020202020204" pitchFamily="34" charset="0"/>
              <a:buChar char="•"/>
            </a:pPr>
            <a:endParaRPr lang="en-US" sz="1575" dirty="0">
              <a:solidFill>
                <a:srgbClr val="636466"/>
              </a:solidFill>
            </a:endParaRPr>
          </a:p>
          <a:p>
            <a:pPr marL="192881" indent="-192881" defTabSz="514350">
              <a:spcBef>
                <a:spcPct val="20000"/>
              </a:spcBef>
              <a:buFont typeface="Arial" panose="020B0604020202020204" pitchFamily="34" charset="0"/>
              <a:buChar char="•"/>
            </a:pPr>
            <a:endParaRPr lang="en-US" sz="1575" dirty="0">
              <a:solidFill>
                <a:srgbClr val="636466"/>
              </a:solidFill>
            </a:endParaRPr>
          </a:p>
        </p:txBody>
      </p:sp>
      <p:pic>
        <p:nvPicPr>
          <p:cNvPr id="8" name="Picture 7">
            <a:extLst>
              <a:ext uri="{FF2B5EF4-FFF2-40B4-BE49-F238E27FC236}">
                <a16:creationId xmlns:a16="http://schemas.microsoft.com/office/drawing/2014/main" id="{793C629C-5DC5-D208-FEAD-DDFEE0DF5CF9}"/>
              </a:ext>
            </a:extLst>
          </p:cNvPr>
          <p:cNvPicPr>
            <a:picLocks noChangeAspect="1"/>
          </p:cNvPicPr>
          <p:nvPr/>
        </p:nvPicPr>
        <p:blipFill>
          <a:blip r:embed="rId3"/>
          <a:stretch>
            <a:fillRect/>
          </a:stretch>
        </p:blipFill>
        <p:spPr>
          <a:xfrm>
            <a:off x="5272024" y="3388451"/>
            <a:ext cx="3110140" cy="2763468"/>
          </a:xfrm>
          <a:prstGeom prst="rect">
            <a:avLst/>
          </a:prstGeom>
        </p:spPr>
      </p:pic>
      <p:pic>
        <p:nvPicPr>
          <p:cNvPr id="6" name="Picture 5">
            <a:extLst>
              <a:ext uri="{FF2B5EF4-FFF2-40B4-BE49-F238E27FC236}">
                <a16:creationId xmlns:a16="http://schemas.microsoft.com/office/drawing/2014/main" id="{0B9214A7-9DE9-2BA7-1153-65665418EF4D}"/>
              </a:ext>
            </a:extLst>
          </p:cNvPr>
          <p:cNvPicPr>
            <a:picLocks noChangeAspect="1"/>
          </p:cNvPicPr>
          <p:nvPr/>
        </p:nvPicPr>
        <p:blipFill>
          <a:blip r:embed="rId4"/>
          <a:stretch>
            <a:fillRect/>
          </a:stretch>
        </p:blipFill>
        <p:spPr>
          <a:xfrm>
            <a:off x="200921" y="4064893"/>
            <a:ext cx="4958835" cy="294168"/>
          </a:xfrm>
          <a:prstGeom prst="rect">
            <a:avLst/>
          </a:prstGeom>
        </p:spPr>
      </p:pic>
      <p:pic>
        <p:nvPicPr>
          <p:cNvPr id="10" name="Picture 9">
            <a:extLst>
              <a:ext uri="{FF2B5EF4-FFF2-40B4-BE49-F238E27FC236}">
                <a16:creationId xmlns:a16="http://schemas.microsoft.com/office/drawing/2014/main" id="{1466B535-5683-50FE-E2B9-E2B6F5F1D39E}"/>
              </a:ext>
            </a:extLst>
          </p:cNvPr>
          <p:cNvPicPr>
            <a:picLocks noChangeAspect="1"/>
          </p:cNvPicPr>
          <p:nvPr/>
        </p:nvPicPr>
        <p:blipFill>
          <a:blip r:embed="rId5"/>
          <a:stretch>
            <a:fillRect/>
          </a:stretch>
        </p:blipFill>
        <p:spPr>
          <a:xfrm>
            <a:off x="167386" y="3408299"/>
            <a:ext cx="5047488" cy="446129"/>
          </a:xfrm>
          <a:prstGeom prst="rect">
            <a:avLst/>
          </a:prstGeom>
        </p:spPr>
      </p:pic>
    </p:spTree>
    <p:extLst>
      <p:ext uri="{BB962C8B-B14F-4D97-AF65-F5344CB8AC3E}">
        <p14:creationId xmlns:p14="http://schemas.microsoft.com/office/powerpoint/2010/main" val="30835275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A90D26-E719-5FB4-84E0-F5DD2DF93D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5BFB149-8C5B-FAC7-E9BC-09EA870375F1}"/>
              </a:ext>
            </a:extLst>
          </p:cNvPr>
          <p:cNvSpPr>
            <a:spLocks noGrp="1"/>
          </p:cNvSpPr>
          <p:nvPr>
            <p:ph type="title"/>
          </p:nvPr>
        </p:nvSpPr>
        <p:spPr>
          <a:xfrm>
            <a:off x="457200" y="274638"/>
            <a:ext cx="8229600" cy="1143000"/>
          </a:xfrm>
        </p:spPr>
        <p:txBody>
          <a:bodyPr vert="horz" lIns="91440" tIns="45720" rIns="91440" bIns="45720" rtlCol="0" anchor="ctr">
            <a:normAutofit/>
          </a:bodyPr>
          <a:lstStyle/>
          <a:p>
            <a:r>
              <a:rPr lang="en-NZ" dirty="0"/>
              <a:t>Looking forward – Forecast 2025</a:t>
            </a:r>
          </a:p>
        </p:txBody>
      </p:sp>
      <p:sp>
        <p:nvSpPr>
          <p:cNvPr id="5" name="TextBox 4">
            <a:extLst>
              <a:ext uri="{FF2B5EF4-FFF2-40B4-BE49-F238E27FC236}">
                <a16:creationId xmlns:a16="http://schemas.microsoft.com/office/drawing/2014/main" id="{AEDBA142-CC03-AFB9-A02F-A0E8E5091A8E}"/>
              </a:ext>
            </a:extLst>
          </p:cNvPr>
          <p:cNvSpPr txBox="1"/>
          <p:nvPr/>
        </p:nvSpPr>
        <p:spPr>
          <a:xfrm>
            <a:off x="571500" y="1275335"/>
            <a:ext cx="8115300" cy="1764788"/>
          </a:xfrm>
          <a:prstGeom prst="rect">
            <a:avLst/>
          </a:prstGeom>
        </p:spPr>
        <p:txBody>
          <a:bodyPr vert="horz" lIns="91440" tIns="45720" rIns="91440" bIns="45720" rtlCol="0">
            <a:normAutofit/>
          </a:bodyPr>
          <a:lstStyle/>
          <a:p>
            <a:pPr lvl="0" defTabSz="514350">
              <a:spcBef>
                <a:spcPct val="20000"/>
              </a:spcBef>
            </a:pPr>
            <a:r>
              <a:rPr lang="en-US" sz="1575" dirty="0">
                <a:solidFill>
                  <a:srgbClr val="636466"/>
                </a:solidFill>
                <a:effectLst/>
              </a:rPr>
              <a:t>WellSouth </a:t>
            </a:r>
            <a:r>
              <a:rPr lang="en-US" sz="1575" dirty="0">
                <a:solidFill>
                  <a:srgbClr val="636466"/>
                </a:solidFill>
              </a:rPr>
              <a:t>reviews our financial performance periodically during the year and at the last forecast window the full year forecast revenue of $128m was </a:t>
            </a:r>
            <a:r>
              <a:rPr lang="en-US" sz="1575" dirty="0" err="1">
                <a:solidFill>
                  <a:srgbClr val="636466"/>
                </a:solidFill>
              </a:rPr>
              <a:t>analysed</a:t>
            </a:r>
            <a:r>
              <a:rPr lang="en-US" sz="1575" dirty="0">
                <a:solidFill>
                  <a:srgbClr val="636466"/>
                </a:solidFill>
              </a:rPr>
              <a:t> as follows.</a:t>
            </a:r>
          </a:p>
          <a:p>
            <a:pPr lvl="0" defTabSz="514350">
              <a:spcBef>
                <a:spcPct val="20000"/>
              </a:spcBef>
            </a:pPr>
            <a:endParaRPr lang="en-US" sz="1575" dirty="0">
              <a:solidFill>
                <a:srgbClr val="636466"/>
              </a:solidFill>
              <a:effectLst/>
            </a:endParaRPr>
          </a:p>
          <a:p>
            <a:pPr defTabSz="514350">
              <a:spcBef>
                <a:spcPct val="20000"/>
              </a:spcBef>
            </a:pPr>
            <a:r>
              <a:rPr lang="en-US" sz="1575" dirty="0">
                <a:solidFill>
                  <a:srgbClr val="636466"/>
                </a:solidFill>
              </a:rPr>
              <a:t>All funds are focused and committed on delivery of services and patient outcomes.</a:t>
            </a:r>
          </a:p>
          <a:p>
            <a:pPr marL="192881" indent="-192881" defTabSz="514350">
              <a:spcBef>
                <a:spcPct val="20000"/>
              </a:spcBef>
              <a:buFont typeface="Arial" panose="020B0604020202020204" pitchFamily="34" charset="0"/>
              <a:buChar char="•"/>
            </a:pPr>
            <a:endParaRPr lang="en-US" sz="1575" dirty="0">
              <a:solidFill>
                <a:srgbClr val="636466"/>
              </a:solidFill>
            </a:endParaRPr>
          </a:p>
          <a:p>
            <a:pPr marL="192881" indent="-192881" defTabSz="514350">
              <a:spcBef>
                <a:spcPct val="20000"/>
              </a:spcBef>
              <a:buFont typeface="Arial" panose="020B0604020202020204" pitchFamily="34" charset="0"/>
              <a:buChar char="•"/>
            </a:pPr>
            <a:endParaRPr lang="en-US" sz="1575" dirty="0">
              <a:solidFill>
                <a:srgbClr val="636466"/>
              </a:solidFill>
            </a:endParaRPr>
          </a:p>
        </p:txBody>
      </p:sp>
      <p:graphicFrame>
        <p:nvGraphicFramePr>
          <p:cNvPr id="4" name="Chart 3">
            <a:extLst>
              <a:ext uri="{FF2B5EF4-FFF2-40B4-BE49-F238E27FC236}">
                <a16:creationId xmlns:a16="http://schemas.microsoft.com/office/drawing/2014/main" id="{8B925BA5-C558-8533-302A-FF9BF1A6F97D}"/>
              </a:ext>
            </a:extLst>
          </p:cNvPr>
          <p:cNvGraphicFramePr>
            <a:graphicFrameLocks/>
          </p:cNvGraphicFramePr>
          <p:nvPr>
            <p:extLst>
              <p:ext uri="{D42A27DB-BD31-4B8C-83A1-F6EECF244321}">
                <p14:modId xmlns:p14="http://schemas.microsoft.com/office/powerpoint/2010/main" val="2081728688"/>
              </p:ext>
            </p:extLst>
          </p:nvPr>
        </p:nvGraphicFramePr>
        <p:xfrm>
          <a:off x="1240027" y="2666492"/>
          <a:ext cx="6426201" cy="3683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820794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7724"/>
            <a:ext cx="8229600" cy="1143000"/>
          </a:xfrm>
        </p:spPr>
        <p:txBody>
          <a:bodyPr anchor="ctr">
            <a:normAutofit/>
          </a:bodyPr>
          <a:lstStyle/>
          <a:p>
            <a:r>
              <a:rPr lang="en-NZ" dirty="0"/>
              <a:t>Government funding</a:t>
            </a:r>
          </a:p>
        </p:txBody>
      </p:sp>
      <p:sp>
        <p:nvSpPr>
          <p:cNvPr id="5" name="TextBox 4">
            <a:extLst>
              <a:ext uri="{FF2B5EF4-FFF2-40B4-BE49-F238E27FC236}">
                <a16:creationId xmlns:a16="http://schemas.microsoft.com/office/drawing/2014/main" id="{59944A35-441A-1CE4-0F1B-EDF33380284A}"/>
              </a:ext>
            </a:extLst>
          </p:cNvPr>
          <p:cNvSpPr txBox="1"/>
          <p:nvPr/>
        </p:nvSpPr>
        <p:spPr>
          <a:xfrm>
            <a:off x="457200" y="1224080"/>
            <a:ext cx="7821227" cy="4001095"/>
          </a:xfrm>
          <a:prstGeom prst="rect">
            <a:avLst/>
          </a:prstGeom>
          <a:noFill/>
        </p:spPr>
        <p:txBody>
          <a:bodyPr wrap="square">
            <a:spAutoFit/>
          </a:bodyPr>
          <a:lstStyle/>
          <a:p>
            <a:r>
              <a:rPr lang="en-US" sz="1600" dirty="0"/>
              <a:t>Vote Health is the appropriation from Government (Treasury) for health services.</a:t>
            </a:r>
          </a:p>
          <a:p>
            <a:endParaRPr lang="en-US" sz="1600" dirty="0"/>
          </a:p>
          <a:p>
            <a:r>
              <a:rPr lang="en-US" sz="1600" dirty="0"/>
              <a:t>This funding is given to the Ministry of Health (policy) and Te Whatu Ora/Health NZ (operations) for the procurement and delivery of health services.</a:t>
            </a:r>
          </a:p>
          <a:p>
            <a:endParaRPr lang="en-US" sz="1600" dirty="0"/>
          </a:p>
          <a:p>
            <a:r>
              <a:rPr lang="en-US" sz="1600" dirty="0"/>
              <a:t>There are many ‘output expenses’ (or line items) in the appropriation, for which primary care (“Delivering Primary, Community, Public and Population Health Services”) was $8.67bn for FY2023/24 and is $9.09bn for FY2024/25; or 34% of ‘departmental expenditure’ (or 32% of the total annual appropriation) FY2024/25.</a:t>
            </a:r>
          </a:p>
          <a:p>
            <a:endParaRPr lang="en-US" sz="1600" dirty="0"/>
          </a:p>
          <a:p>
            <a:r>
              <a:rPr lang="en-US" sz="1600" dirty="0"/>
              <a:t>For the funding given, there is a series of ‘performance measures’ that assess the outcomes of investment. </a:t>
            </a:r>
          </a:p>
          <a:p>
            <a:endParaRPr lang="en-US" sz="1600" dirty="0"/>
          </a:p>
          <a:p>
            <a:endParaRPr lang="en-US" sz="1000" dirty="0">
              <a:solidFill>
                <a:schemeClr val="bg1">
                  <a:lumMod val="50000"/>
                </a:schemeClr>
              </a:solidFill>
            </a:endParaRPr>
          </a:p>
          <a:p>
            <a:r>
              <a:rPr lang="en-NZ" sz="1000" u="sng" kern="100" dirty="0">
                <a:solidFill>
                  <a:schemeClr val="bg1">
                    <a:lumMod val="50000"/>
                  </a:schemeClr>
                </a:solidFill>
                <a:effectLst/>
                <a:latin typeface="Aptos" panose="020B0004020202020204" pitchFamily="34" charset="0"/>
                <a:ea typeface="Aptos" panose="020B000402020202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https://www.treasury.govt.nz/publications/estimates/vote-health-health-sector-estimates-appropriations-2024-25from</a:t>
            </a:r>
            <a:r>
              <a:rPr lang="en-NZ" sz="1000" kern="100" dirty="0">
                <a:solidFill>
                  <a:schemeClr val="bg1">
                    <a:lumMod val="50000"/>
                  </a:schemeClr>
                </a:solidFill>
                <a:effectLst/>
                <a:latin typeface="Aptos" panose="020B0004020202020204" pitchFamily="34" charset="0"/>
                <a:ea typeface="Aptos" panose="020B0004020202020204" pitchFamily="34" charset="0"/>
                <a:cs typeface="Times New Roman" panose="02020603050405020304" pitchFamily="18" charset="0"/>
              </a:rPr>
              <a:t> </a:t>
            </a:r>
          </a:p>
          <a:p>
            <a:r>
              <a:rPr lang="en-NZ" sz="1000" kern="100" dirty="0">
                <a:solidFill>
                  <a:schemeClr val="bg1">
                    <a:lumMod val="50000"/>
                  </a:schemeClr>
                </a:solidFill>
                <a:latin typeface="Aptos" panose="020B0004020202020204" pitchFamily="34" charset="0"/>
                <a:ea typeface="Aptos" panose="020B0004020202020204" pitchFamily="34" charset="0"/>
                <a:cs typeface="Times New Roman" panose="02020603050405020304" pitchFamily="18" charset="0"/>
              </a:rPr>
              <a:t>Published 30 May 2024</a:t>
            </a:r>
            <a:endParaRPr lang="en-NZ" sz="1000" kern="100" dirty="0">
              <a:solidFill>
                <a:schemeClr val="bg1">
                  <a:lumMod val="50000"/>
                </a:schemeClr>
              </a:solidFill>
              <a:effectLst/>
              <a:latin typeface="Aptos" panose="020B0004020202020204" pitchFamily="34" charset="0"/>
              <a:ea typeface="Aptos" panose="020B0004020202020204" pitchFamily="34" charset="0"/>
              <a:cs typeface="Times New Roman" panose="02020603050405020304" pitchFamily="18" charset="0"/>
            </a:endParaRPr>
          </a:p>
          <a:p>
            <a:endParaRPr lang="en-US" sz="1600" dirty="0"/>
          </a:p>
        </p:txBody>
      </p:sp>
    </p:spTree>
    <p:extLst>
      <p:ext uri="{BB962C8B-B14F-4D97-AF65-F5344CB8AC3E}">
        <p14:creationId xmlns:p14="http://schemas.microsoft.com/office/powerpoint/2010/main" val="7461131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7724"/>
            <a:ext cx="8229600" cy="1143000"/>
          </a:xfrm>
        </p:spPr>
        <p:txBody>
          <a:bodyPr anchor="ctr">
            <a:normAutofit/>
          </a:bodyPr>
          <a:lstStyle/>
          <a:p>
            <a:pPr algn="ctr"/>
            <a:r>
              <a:rPr lang="en-NZ" dirty="0"/>
              <a:t>Vote Health – Budget 2023/24 + 2024/25</a:t>
            </a:r>
          </a:p>
        </p:txBody>
      </p:sp>
      <p:pic>
        <p:nvPicPr>
          <p:cNvPr id="3" name="Picture 2">
            <a:extLst>
              <a:ext uri="{FF2B5EF4-FFF2-40B4-BE49-F238E27FC236}">
                <a16:creationId xmlns:a16="http://schemas.microsoft.com/office/drawing/2014/main" id="{566D3F6C-8A98-6AA7-AC3B-76FF42FEE4BE}"/>
              </a:ext>
            </a:extLst>
          </p:cNvPr>
          <p:cNvPicPr>
            <a:picLocks noChangeAspect="1"/>
          </p:cNvPicPr>
          <p:nvPr/>
        </p:nvPicPr>
        <p:blipFill>
          <a:blip r:embed="rId2"/>
          <a:stretch>
            <a:fillRect/>
          </a:stretch>
        </p:blipFill>
        <p:spPr>
          <a:xfrm>
            <a:off x="318963" y="994298"/>
            <a:ext cx="4516197" cy="5268897"/>
          </a:xfrm>
          <a:prstGeom prst="rect">
            <a:avLst/>
          </a:prstGeom>
        </p:spPr>
      </p:pic>
      <p:pic>
        <p:nvPicPr>
          <p:cNvPr id="10" name="Picture 9">
            <a:extLst>
              <a:ext uri="{FF2B5EF4-FFF2-40B4-BE49-F238E27FC236}">
                <a16:creationId xmlns:a16="http://schemas.microsoft.com/office/drawing/2014/main" id="{9E5FE149-E870-F296-8786-EE0D96306AD9}"/>
              </a:ext>
            </a:extLst>
          </p:cNvPr>
          <p:cNvPicPr>
            <a:picLocks noChangeAspect="1"/>
          </p:cNvPicPr>
          <p:nvPr/>
        </p:nvPicPr>
        <p:blipFill>
          <a:blip r:embed="rId3"/>
          <a:stretch>
            <a:fillRect/>
          </a:stretch>
        </p:blipFill>
        <p:spPr>
          <a:xfrm>
            <a:off x="4973397" y="1269506"/>
            <a:ext cx="3870679" cy="2434702"/>
          </a:xfrm>
          <a:prstGeom prst="rect">
            <a:avLst/>
          </a:prstGeom>
        </p:spPr>
      </p:pic>
      <p:sp>
        <p:nvSpPr>
          <p:cNvPr id="11" name="TextBox 10">
            <a:extLst>
              <a:ext uri="{FF2B5EF4-FFF2-40B4-BE49-F238E27FC236}">
                <a16:creationId xmlns:a16="http://schemas.microsoft.com/office/drawing/2014/main" id="{B88FEE2A-60F8-B510-E4E1-D864B0F812A8}"/>
              </a:ext>
            </a:extLst>
          </p:cNvPr>
          <p:cNvSpPr txBox="1"/>
          <p:nvPr/>
        </p:nvSpPr>
        <p:spPr>
          <a:xfrm>
            <a:off x="5095783" y="3826276"/>
            <a:ext cx="3591017" cy="523220"/>
          </a:xfrm>
          <a:prstGeom prst="rect">
            <a:avLst/>
          </a:prstGeom>
          <a:noFill/>
        </p:spPr>
        <p:txBody>
          <a:bodyPr wrap="square" rtlCol="0">
            <a:spAutoFit/>
          </a:bodyPr>
          <a:lstStyle/>
          <a:p>
            <a:pPr algn="ctr"/>
            <a:r>
              <a:rPr lang="en-US" sz="1400" dirty="0"/>
              <a:t>The increase/uplift across the appropriation is 4.84%</a:t>
            </a:r>
            <a:endParaRPr lang="en-NZ" sz="1400" dirty="0"/>
          </a:p>
        </p:txBody>
      </p:sp>
    </p:spTree>
    <p:extLst>
      <p:ext uri="{BB962C8B-B14F-4D97-AF65-F5344CB8AC3E}">
        <p14:creationId xmlns:p14="http://schemas.microsoft.com/office/powerpoint/2010/main" val="8332130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6702"/>
            <a:ext cx="8229600" cy="1143000"/>
          </a:xfrm>
        </p:spPr>
        <p:txBody>
          <a:bodyPr anchor="ctr">
            <a:normAutofit/>
          </a:bodyPr>
          <a:lstStyle/>
          <a:p>
            <a:pPr algn="ctr"/>
            <a:r>
              <a:rPr lang="en-NZ" dirty="0"/>
              <a:t>Vote Health – Performance measures</a:t>
            </a:r>
          </a:p>
        </p:txBody>
      </p:sp>
      <p:pic>
        <p:nvPicPr>
          <p:cNvPr id="5" name="Picture 4">
            <a:extLst>
              <a:ext uri="{FF2B5EF4-FFF2-40B4-BE49-F238E27FC236}">
                <a16:creationId xmlns:a16="http://schemas.microsoft.com/office/drawing/2014/main" id="{ED85A94B-0371-16E5-F794-1291FB01C655}"/>
              </a:ext>
            </a:extLst>
          </p:cNvPr>
          <p:cNvPicPr>
            <a:picLocks noChangeAspect="1"/>
          </p:cNvPicPr>
          <p:nvPr/>
        </p:nvPicPr>
        <p:blipFill>
          <a:blip r:embed="rId2"/>
          <a:stretch>
            <a:fillRect/>
          </a:stretch>
        </p:blipFill>
        <p:spPr>
          <a:xfrm>
            <a:off x="236303" y="914400"/>
            <a:ext cx="3736603" cy="5357674"/>
          </a:xfrm>
          <a:prstGeom prst="rect">
            <a:avLst/>
          </a:prstGeom>
        </p:spPr>
      </p:pic>
      <p:pic>
        <p:nvPicPr>
          <p:cNvPr id="7" name="Picture 6">
            <a:extLst>
              <a:ext uri="{FF2B5EF4-FFF2-40B4-BE49-F238E27FC236}">
                <a16:creationId xmlns:a16="http://schemas.microsoft.com/office/drawing/2014/main" id="{86769824-27E6-0A23-4735-5D8F3B64106E}"/>
              </a:ext>
            </a:extLst>
          </p:cNvPr>
          <p:cNvPicPr>
            <a:picLocks noChangeAspect="1"/>
          </p:cNvPicPr>
          <p:nvPr/>
        </p:nvPicPr>
        <p:blipFill>
          <a:blip r:embed="rId3"/>
          <a:stretch>
            <a:fillRect/>
          </a:stretch>
        </p:blipFill>
        <p:spPr>
          <a:xfrm>
            <a:off x="4487479" y="914400"/>
            <a:ext cx="3684748" cy="1804902"/>
          </a:xfrm>
          <a:prstGeom prst="rect">
            <a:avLst/>
          </a:prstGeom>
        </p:spPr>
      </p:pic>
      <p:sp>
        <p:nvSpPr>
          <p:cNvPr id="8" name="TextBox 7">
            <a:extLst>
              <a:ext uri="{FF2B5EF4-FFF2-40B4-BE49-F238E27FC236}">
                <a16:creationId xmlns:a16="http://schemas.microsoft.com/office/drawing/2014/main" id="{6135BA39-2DF5-5D88-D0E8-33D2ED74D928}"/>
              </a:ext>
            </a:extLst>
          </p:cNvPr>
          <p:cNvSpPr txBox="1"/>
          <p:nvPr/>
        </p:nvSpPr>
        <p:spPr>
          <a:xfrm>
            <a:off x="4487479" y="3070017"/>
            <a:ext cx="3591017" cy="523220"/>
          </a:xfrm>
          <a:prstGeom prst="rect">
            <a:avLst/>
          </a:prstGeom>
          <a:noFill/>
        </p:spPr>
        <p:txBody>
          <a:bodyPr wrap="square" rtlCol="0">
            <a:spAutoFit/>
          </a:bodyPr>
          <a:lstStyle/>
          <a:p>
            <a:pPr algn="ctr"/>
            <a:r>
              <a:rPr lang="en-US" sz="1400" dirty="0"/>
              <a:t>Performance measures focus on mental health and immunisations</a:t>
            </a:r>
            <a:endParaRPr lang="en-NZ" sz="1400" dirty="0"/>
          </a:p>
        </p:txBody>
      </p:sp>
    </p:spTree>
    <p:extLst>
      <p:ext uri="{BB962C8B-B14F-4D97-AF65-F5344CB8AC3E}">
        <p14:creationId xmlns:p14="http://schemas.microsoft.com/office/powerpoint/2010/main" val="23089786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7724"/>
            <a:ext cx="8229600" cy="1143000"/>
          </a:xfrm>
        </p:spPr>
        <p:txBody>
          <a:bodyPr anchor="ctr">
            <a:normAutofit/>
          </a:bodyPr>
          <a:lstStyle/>
          <a:p>
            <a:r>
              <a:rPr lang="en-NZ" dirty="0"/>
              <a:t>How funding is distributed</a:t>
            </a:r>
          </a:p>
        </p:txBody>
      </p:sp>
      <p:sp>
        <p:nvSpPr>
          <p:cNvPr id="5" name="TextBox 4">
            <a:extLst>
              <a:ext uri="{FF2B5EF4-FFF2-40B4-BE49-F238E27FC236}">
                <a16:creationId xmlns:a16="http://schemas.microsoft.com/office/drawing/2014/main" id="{59944A35-441A-1CE4-0F1B-EDF33380284A}"/>
              </a:ext>
            </a:extLst>
          </p:cNvPr>
          <p:cNvSpPr txBox="1"/>
          <p:nvPr/>
        </p:nvSpPr>
        <p:spPr>
          <a:xfrm>
            <a:off x="457200" y="1224080"/>
            <a:ext cx="7821227" cy="4985980"/>
          </a:xfrm>
          <a:prstGeom prst="rect">
            <a:avLst/>
          </a:prstGeom>
          <a:noFill/>
        </p:spPr>
        <p:txBody>
          <a:bodyPr wrap="square">
            <a:spAutoFit/>
          </a:bodyPr>
          <a:lstStyle/>
          <a:p>
            <a:r>
              <a:rPr lang="en-US" sz="1600" dirty="0"/>
              <a:t>New Zealand had 20 District Health Boards (DHBs)  and were funded on a “population based funding formula (PBFF)” based on population, catchment, ethnicity, age, sex and deprivation.</a:t>
            </a:r>
          </a:p>
          <a:p>
            <a:endParaRPr lang="en-US" sz="1600" dirty="0"/>
          </a:p>
          <a:p>
            <a:r>
              <a:rPr lang="en-US" sz="1600" dirty="0"/>
              <a:t>Those Health Boards then allocated funding across their region with autonomy, which has led to significant variances in programme funding across the country.</a:t>
            </a:r>
          </a:p>
          <a:p>
            <a:endParaRPr lang="en-US" sz="1600" dirty="0"/>
          </a:p>
          <a:p>
            <a:r>
              <a:rPr lang="en-US" sz="1600" dirty="0"/>
              <a:t>One of Te Whatu Ora’s ‘problems to solve’ has been to seek consistency in funding and programme activity to ensure all New Zealanders have equitable access to health care.</a:t>
            </a:r>
          </a:p>
          <a:p>
            <a:endParaRPr lang="en-US" sz="1600" dirty="0"/>
          </a:p>
          <a:p>
            <a:r>
              <a:rPr lang="en-US" sz="1600" dirty="0"/>
              <a:t>Right now, Te Whatu Ora holds the funding for Primary Care and is working across the four regions to allocate and align primary and community initiatives.</a:t>
            </a:r>
          </a:p>
          <a:p>
            <a:endParaRPr lang="en-US" sz="1600" dirty="0"/>
          </a:p>
          <a:p>
            <a:r>
              <a:rPr lang="en-US" sz="1600" dirty="0"/>
              <a:t>For Southern, the funding allocation for 2023/24 was $118.3m or 1.4%.</a:t>
            </a:r>
          </a:p>
          <a:p>
            <a:endParaRPr lang="en-US" sz="1600" dirty="0"/>
          </a:p>
          <a:p>
            <a:r>
              <a:rPr lang="en-US" sz="1200" i="1" dirty="0"/>
              <a:t>Note: there's a catch! Whilst funding does increase year on year, what we are certain is that that it does not account for population growth and changing demographics. Furthermore, as Southern makes up 11% of the land area of New Zealand, it has a small number of people per square kilometer compared with the like of Christchurch or Auckland. This means that rurality, and the need for small and rural practices, which have the same rates, rent and electricity are not equally  compensated as time passes on.</a:t>
            </a:r>
          </a:p>
          <a:p>
            <a:endParaRPr lang="en-US" dirty="0"/>
          </a:p>
        </p:txBody>
      </p:sp>
    </p:spTree>
    <p:extLst>
      <p:ext uri="{BB962C8B-B14F-4D97-AF65-F5344CB8AC3E}">
        <p14:creationId xmlns:p14="http://schemas.microsoft.com/office/powerpoint/2010/main" val="18475468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7724"/>
            <a:ext cx="8229600" cy="1143000"/>
          </a:xfrm>
        </p:spPr>
        <p:txBody>
          <a:bodyPr anchor="ctr">
            <a:normAutofit/>
          </a:bodyPr>
          <a:lstStyle/>
          <a:p>
            <a:r>
              <a:rPr lang="en-NZ" dirty="0"/>
              <a:t>What funding did WellSouth receive?</a:t>
            </a:r>
          </a:p>
        </p:txBody>
      </p:sp>
      <p:sp>
        <p:nvSpPr>
          <p:cNvPr id="5" name="TextBox 4">
            <a:extLst>
              <a:ext uri="{FF2B5EF4-FFF2-40B4-BE49-F238E27FC236}">
                <a16:creationId xmlns:a16="http://schemas.microsoft.com/office/drawing/2014/main" id="{59944A35-441A-1CE4-0F1B-EDF33380284A}"/>
              </a:ext>
            </a:extLst>
          </p:cNvPr>
          <p:cNvSpPr txBox="1"/>
          <p:nvPr/>
        </p:nvSpPr>
        <p:spPr>
          <a:xfrm>
            <a:off x="4829454" y="1224080"/>
            <a:ext cx="4057093" cy="4893647"/>
          </a:xfrm>
          <a:prstGeom prst="rect">
            <a:avLst/>
          </a:prstGeom>
          <a:noFill/>
        </p:spPr>
        <p:txBody>
          <a:bodyPr wrap="square">
            <a:spAutoFit/>
          </a:bodyPr>
          <a:lstStyle/>
          <a:p>
            <a:r>
              <a:rPr lang="en-US" sz="1400" dirty="0"/>
              <a:t>For the year ending 30 June 2024 WellSouth was funded;</a:t>
            </a:r>
          </a:p>
          <a:p>
            <a:pPr marL="285750" indent="-285750">
              <a:buFont typeface="Arial" panose="020B0604020202020204" pitchFamily="34" charset="0"/>
              <a:buChar char="•"/>
            </a:pPr>
            <a:r>
              <a:rPr lang="en-US" sz="1400" dirty="0"/>
              <a:t>$74.5m 	Capitation (63% of total funding)</a:t>
            </a:r>
          </a:p>
          <a:p>
            <a:pPr marL="285750" indent="-285750">
              <a:buFont typeface="Arial" panose="020B0604020202020204" pitchFamily="34" charset="0"/>
              <a:buChar char="•"/>
            </a:pPr>
            <a:r>
              <a:rPr lang="en-US" sz="1400" dirty="0"/>
              <a:t>$10.1m 	Mental health programmes (8%)</a:t>
            </a:r>
          </a:p>
          <a:p>
            <a:pPr marL="285750" indent="-285750">
              <a:buFont typeface="Arial" panose="020B0604020202020204" pitchFamily="34" charset="0"/>
              <a:buChar char="•"/>
            </a:pPr>
            <a:r>
              <a:rPr lang="en-US" sz="1400" dirty="0"/>
              <a:t>$4.9m 	Rural funding (4%)</a:t>
            </a:r>
          </a:p>
          <a:p>
            <a:pPr marL="285750" indent="-285750">
              <a:buFont typeface="Arial" panose="020B0604020202020204" pitchFamily="34" charset="0"/>
              <a:buChar char="•"/>
            </a:pPr>
            <a:r>
              <a:rPr lang="en-US" sz="1400" dirty="0"/>
              <a:t>$3.3m 	Covid-19 funding (prior year $20.4m)</a:t>
            </a:r>
          </a:p>
          <a:p>
            <a:pPr marL="285750" indent="-285750">
              <a:buFont typeface="Arial" panose="020B0604020202020204" pitchFamily="34" charset="0"/>
              <a:buChar char="•"/>
            </a:pPr>
            <a:r>
              <a:rPr lang="en-US" sz="1400" dirty="0"/>
              <a:t>$3.6m	After Hours + Urgent Care (3%)</a:t>
            </a:r>
          </a:p>
          <a:p>
            <a:pPr marL="285750" indent="-285750">
              <a:buFont typeface="Arial" panose="020B0604020202020204" pitchFamily="34" charset="0"/>
              <a:buChar char="•"/>
            </a:pPr>
            <a:r>
              <a:rPr lang="en-US" sz="1400" dirty="0"/>
              <a:t>$2.2m	Primary Care nurse pay disparities (2%)</a:t>
            </a:r>
          </a:p>
          <a:p>
            <a:pPr marL="285750" indent="-285750">
              <a:buFont typeface="Arial" panose="020B0604020202020204" pitchFamily="34" charset="0"/>
              <a:buChar char="•"/>
            </a:pPr>
            <a:r>
              <a:rPr lang="en-US" sz="1400" dirty="0"/>
              <a:t>$1.2m 	Long term conditions</a:t>
            </a:r>
          </a:p>
          <a:p>
            <a:pPr marL="285750" indent="-285750">
              <a:buFont typeface="Arial" panose="020B0604020202020204" pitchFamily="34" charset="0"/>
              <a:buChar char="•"/>
            </a:pPr>
            <a:r>
              <a:rPr lang="en-US" sz="1400" dirty="0"/>
              <a:t>$1.7m	Service Level Measures</a:t>
            </a:r>
          </a:p>
          <a:p>
            <a:pPr marL="285750" indent="-285750">
              <a:buFont typeface="Arial" panose="020B0604020202020204" pitchFamily="34" charset="0"/>
              <a:buChar char="•"/>
            </a:pPr>
            <a:r>
              <a:rPr lang="en-US" sz="1400" dirty="0"/>
              <a:t>$11.9m	Flexible funding, which includes;</a:t>
            </a:r>
          </a:p>
          <a:p>
            <a:pPr marL="742950" lvl="1" indent="-285750">
              <a:buFont typeface="Arial" panose="020B0604020202020204" pitchFamily="34" charset="0"/>
              <a:buChar char="•"/>
            </a:pPr>
            <a:r>
              <a:rPr lang="en-US" sz="1400" dirty="0"/>
              <a:t>Management fee</a:t>
            </a:r>
          </a:p>
          <a:p>
            <a:pPr marL="742950" lvl="1" indent="-285750">
              <a:buFont typeface="Arial" panose="020B0604020202020204" pitchFamily="34" charset="0"/>
              <a:buChar char="•"/>
            </a:pPr>
            <a:r>
              <a:rPr lang="en-US" sz="1400" dirty="0"/>
              <a:t>System Level Measures/Health Targets</a:t>
            </a:r>
          </a:p>
          <a:p>
            <a:pPr marL="742950" lvl="1" indent="-285750">
              <a:buFont typeface="Arial" panose="020B0604020202020204" pitchFamily="34" charset="0"/>
              <a:buChar char="•"/>
            </a:pPr>
            <a:r>
              <a:rPr lang="en-US" sz="1400" dirty="0"/>
              <a:t>Health Promotion, Services to improve access and Care Plus</a:t>
            </a:r>
          </a:p>
          <a:p>
            <a:pPr marL="285750" indent="-285750">
              <a:buFont typeface="Arial" panose="020B0604020202020204" pitchFamily="34" charset="0"/>
              <a:buChar char="•"/>
            </a:pPr>
            <a:r>
              <a:rPr lang="en-US" sz="1400" dirty="0"/>
              <a:t>$5.0m	smaller contracts such as; Pharmacy, Immunisations and Refugee integration</a:t>
            </a:r>
          </a:p>
          <a:p>
            <a:pPr marL="285750" indent="-285750">
              <a:buFont typeface="Arial" panose="020B0604020202020204" pitchFamily="34" charset="0"/>
              <a:buChar char="•"/>
            </a:pPr>
            <a:endParaRPr lang="en-US" sz="1400" dirty="0"/>
          </a:p>
          <a:p>
            <a:endParaRPr lang="en-US" sz="1400" dirty="0"/>
          </a:p>
          <a:p>
            <a:r>
              <a:rPr lang="en-US" sz="1400" dirty="0"/>
              <a:t>Note: Pay disparity and CPCT funding has not been contracted past 30 June 2025</a:t>
            </a:r>
          </a:p>
          <a:p>
            <a:endParaRPr lang="en-US" dirty="0"/>
          </a:p>
        </p:txBody>
      </p:sp>
      <p:pic>
        <p:nvPicPr>
          <p:cNvPr id="6" name="Picture 5">
            <a:extLst>
              <a:ext uri="{FF2B5EF4-FFF2-40B4-BE49-F238E27FC236}">
                <a16:creationId xmlns:a16="http://schemas.microsoft.com/office/drawing/2014/main" id="{FF70C30F-53A0-6720-5504-E70004A33704}"/>
              </a:ext>
            </a:extLst>
          </p:cNvPr>
          <p:cNvPicPr>
            <a:picLocks noChangeAspect="1"/>
          </p:cNvPicPr>
          <p:nvPr/>
        </p:nvPicPr>
        <p:blipFill>
          <a:blip r:embed="rId2"/>
          <a:stretch>
            <a:fillRect/>
          </a:stretch>
        </p:blipFill>
        <p:spPr>
          <a:xfrm>
            <a:off x="200475" y="1440978"/>
            <a:ext cx="4689335" cy="4330542"/>
          </a:xfrm>
          <a:prstGeom prst="rect">
            <a:avLst/>
          </a:prstGeom>
        </p:spPr>
      </p:pic>
    </p:spTree>
    <p:extLst>
      <p:ext uri="{BB962C8B-B14F-4D97-AF65-F5344CB8AC3E}">
        <p14:creationId xmlns:p14="http://schemas.microsoft.com/office/powerpoint/2010/main" val="41583587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7724"/>
            <a:ext cx="8229600" cy="1143000"/>
          </a:xfrm>
        </p:spPr>
        <p:txBody>
          <a:bodyPr anchor="ctr">
            <a:normAutofit/>
          </a:bodyPr>
          <a:lstStyle/>
          <a:p>
            <a:r>
              <a:rPr lang="en-NZ" dirty="0"/>
              <a:t>How did WellSouth spend it?</a:t>
            </a:r>
          </a:p>
        </p:txBody>
      </p:sp>
      <p:sp>
        <p:nvSpPr>
          <p:cNvPr id="5" name="TextBox 4">
            <a:extLst>
              <a:ext uri="{FF2B5EF4-FFF2-40B4-BE49-F238E27FC236}">
                <a16:creationId xmlns:a16="http://schemas.microsoft.com/office/drawing/2014/main" id="{59944A35-441A-1CE4-0F1B-EDF33380284A}"/>
              </a:ext>
            </a:extLst>
          </p:cNvPr>
          <p:cNvSpPr txBox="1"/>
          <p:nvPr/>
        </p:nvSpPr>
        <p:spPr>
          <a:xfrm>
            <a:off x="296483" y="1350724"/>
            <a:ext cx="4325697" cy="6032421"/>
          </a:xfrm>
          <a:prstGeom prst="rect">
            <a:avLst/>
          </a:prstGeom>
          <a:noFill/>
        </p:spPr>
        <p:txBody>
          <a:bodyPr wrap="square">
            <a:spAutoFit/>
          </a:bodyPr>
          <a:lstStyle/>
          <a:p>
            <a:r>
              <a:rPr lang="en-US" sz="1400" dirty="0"/>
              <a:t>To deliver the contracts and programmes, funding is allocated;</a:t>
            </a:r>
          </a:p>
          <a:p>
            <a:pPr marL="285750" indent="-285750">
              <a:buFont typeface="Arial" panose="020B0604020202020204" pitchFamily="34" charset="0"/>
              <a:buChar char="•"/>
            </a:pPr>
            <a:r>
              <a:rPr lang="en-US" sz="1400" dirty="0"/>
              <a:t>$16.0m of Practice + Provider clinical claims</a:t>
            </a:r>
          </a:p>
          <a:p>
            <a:pPr marL="285750" indent="-285750">
              <a:buFont typeface="Arial" panose="020B0604020202020204" pitchFamily="34" charset="0"/>
              <a:buChar char="•"/>
            </a:pPr>
            <a:r>
              <a:rPr lang="en-US" sz="1400" dirty="0"/>
              <a:t>$5.3m to subcontract service delivery</a:t>
            </a:r>
          </a:p>
          <a:p>
            <a:pPr marL="285750" indent="-285750">
              <a:buFont typeface="Arial" panose="020B0604020202020204" pitchFamily="34" charset="0"/>
              <a:buChar char="•"/>
            </a:pPr>
            <a:r>
              <a:rPr lang="en-US" sz="1400" dirty="0"/>
              <a:t>$3.2m Covid related payments (prior year $20.4m)</a:t>
            </a:r>
          </a:p>
          <a:p>
            <a:pPr marL="285750" indent="-285750">
              <a:buFont typeface="Arial" panose="020B0604020202020204" pitchFamily="34" charset="0"/>
              <a:buChar char="•"/>
            </a:pPr>
            <a:r>
              <a:rPr lang="en-US" sz="1400" dirty="0"/>
              <a:t>$15.3m employee costs incl salaries, 75% of which is client facing or direct support to programme delivery such as pharmacists, mental health clinicians, primary care nurses, clinical advisors</a:t>
            </a:r>
          </a:p>
          <a:p>
            <a:pPr marL="285750" indent="-285750">
              <a:buFont typeface="Arial" panose="020B0604020202020204" pitchFamily="34" charset="0"/>
              <a:buChar char="•"/>
            </a:pPr>
            <a:r>
              <a:rPr lang="en-US" sz="1400" dirty="0"/>
              <a:t>$2.0m digital enablement, and</a:t>
            </a:r>
          </a:p>
          <a:p>
            <a:pPr marL="285750" indent="-285750">
              <a:buFont typeface="Arial" panose="020B0604020202020204" pitchFamily="34" charset="0"/>
              <a:buChar char="•"/>
            </a:pPr>
            <a:r>
              <a:rPr lang="en-US" sz="1400" dirty="0"/>
              <a:t>$3.8m on operational costs</a:t>
            </a:r>
          </a:p>
          <a:p>
            <a:endParaRPr lang="en-US" sz="1400" dirty="0"/>
          </a:p>
          <a:p>
            <a:r>
              <a:rPr lang="en-US" sz="1400" dirty="0"/>
              <a:t>As some of the Te Whatu Ora contracts are outdated and subsequently the contract value has not kept up with current operating cost, there are some contracts that require funding from WellSouth’s reserves in order to deliver what is required. ‘Top ups’ to contracts were;</a:t>
            </a:r>
          </a:p>
          <a:p>
            <a:pPr marL="285750" indent="-285750">
              <a:buFont typeface="Arial" panose="020B0604020202020204" pitchFamily="34" charset="0"/>
              <a:buChar char="•"/>
            </a:pPr>
            <a:r>
              <a:rPr lang="en-US" sz="1400" dirty="0"/>
              <a:t>Pharmacy $0.5m</a:t>
            </a:r>
          </a:p>
          <a:p>
            <a:pPr marL="285750" indent="-285750">
              <a:buFont typeface="Arial" panose="020B0604020202020204" pitchFamily="34" charset="0"/>
              <a:buChar char="•"/>
            </a:pPr>
            <a:r>
              <a:rPr lang="en-US" sz="1400" dirty="0"/>
              <a:t>Mental Health $0.1m</a:t>
            </a:r>
          </a:p>
          <a:p>
            <a:pPr marL="285750" indent="-285750">
              <a:buFont typeface="Arial" panose="020B0604020202020204" pitchFamily="34" charset="0"/>
              <a:buChar char="•"/>
            </a:pPr>
            <a:r>
              <a:rPr lang="en-US" sz="1400" dirty="0"/>
              <a:t>Palliative Care $0.3m</a:t>
            </a:r>
          </a:p>
          <a:p>
            <a:pPr marL="285750" indent="-285750">
              <a:buFont typeface="Arial" panose="020B0604020202020204" pitchFamily="34" charset="0"/>
              <a:buChar char="•"/>
            </a:pPr>
            <a:r>
              <a:rPr lang="en-US" sz="1400" dirty="0"/>
              <a:t>Unfunded clinical initiatives such as IV zoledronate, Māori and Pacific flu vaccinations 55 yrs plus</a:t>
            </a:r>
          </a:p>
          <a:p>
            <a:endParaRPr lang="en-US" sz="1400" dirty="0"/>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sz="1600" dirty="0"/>
          </a:p>
          <a:p>
            <a:endParaRPr lang="en-US" dirty="0"/>
          </a:p>
        </p:txBody>
      </p:sp>
      <p:pic>
        <p:nvPicPr>
          <p:cNvPr id="6" name="Picture 5">
            <a:extLst>
              <a:ext uri="{FF2B5EF4-FFF2-40B4-BE49-F238E27FC236}">
                <a16:creationId xmlns:a16="http://schemas.microsoft.com/office/drawing/2014/main" id="{8237CDC6-62D9-A5C7-CC64-EB2C0A8D9591}"/>
              </a:ext>
            </a:extLst>
          </p:cNvPr>
          <p:cNvPicPr>
            <a:picLocks noChangeAspect="1"/>
          </p:cNvPicPr>
          <p:nvPr/>
        </p:nvPicPr>
        <p:blipFill>
          <a:blip r:embed="rId2"/>
          <a:stretch>
            <a:fillRect/>
          </a:stretch>
        </p:blipFill>
        <p:spPr>
          <a:xfrm>
            <a:off x="4499620" y="1037064"/>
            <a:ext cx="4187180" cy="5156114"/>
          </a:xfrm>
          <a:prstGeom prst="rect">
            <a:avLst/>
          </a:prstGeom>
        </p:spPr>
      </p:pic>
    </p:spTree>
    <p:extLst>
      <p:ext uri="{BB962C8B-B14F-4D97-AF65-F5344CB8AC3E}">
        <p14:creationId xmlns:p14="http://schemas.microsoft.com/office/powerpoint/2010/main" val="1705834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vert="horz" lIns="91440" tIns="45720" rIns="91440" bIns="45720" rtlCol="0" anchor="ctr">
            <a:normAutofit/>
          </a:bodyPr>
          <a:lstStyle/>
          <a:p>
            <a:r>
              <a:rPr lang="en-NZ" dirty="0"/>
              <a:t>Money in the bank</a:t>
            </a:r>
          </a:p>
        </p:txBody>
      </p:sp>
      <p:pic>
        <p:nvPicPr>
          <p:cNvPr id="4" name="Picture 3">
            <a:extLst>
              <a:ext uri="{FF2B5EF4-FFF2-40B4-BE49-F238E27FC236}">
                <a16:creationId xmlns:a16="http://schemas.microsoft.com/office/drawing/2014/main" id="{FF60A049-3549-1F9B-564B-91A5262830AC}"/>
              </a:ext>
            </a:extLst>
          </p:cNvPr>
          <p:cNvPicPr>
            <a:picLocks noChangeAspect="1"/>
          </p:cNvPicPr>
          <p:nvPr/>
        </p:nvPicPr>
        <p:blipFill>
          <a:blip r:embed="rId2"/>
          <a:stretch>
            <a:fillRect/>
          </a:stretch>
        </p:blipFill>
        <p:spPr>
          <a:xfrm>
            <a:off x="549361" y="1310272"/>
            <a:ext cx="3776220" cy="4525963"/>
          </a:xfrm>
          <a:prstGeom prst="rect">
            <a:avLst/>
          </a:prstGeom>
          <a:noFill/>
        </p:spPr>
      </p:pic>
      <p:sp>
        <p:nvSpPr>
          <p:cNvPr id="5" name="TextBox 4">
            <a:extLst>
              <a:ext uri="{FF2B5EF4-FFF2-40B4-BE49-F238E27FC236}">
                <a16:creationId xmlns:a16="http://schemas.microsoft.com/office/drawing/2014/main" id="{59944A35-441A-1CE4-0F1B-EDF33380284A}"/>
              </a:ext>
            </a:extLst>
          </p:cNvPr>
          <p:cNvSpPr txBox="1"/>
          <p:nvPr/>
        </p:nvSpPr>
        <p:spPr>
          <a:xfrm>
            <a:off x="4648200" y="1600204"/>
            <a:ext cx="4038600" cy="4525963"/>
          </a:xfrm>
          <a:prstGeom prst="rect">
            <a:avLst/>
          </a:prstGeom>
        </p:spPr>
        <p:txBody>
          <a:bodyPr vert="horz" lIns="91440" tIns="45720" rIns="91440" bIns="45720" rtlCol="0">
            <a:normAutofit/>
          </a:bodyPr>
          <a:lstStyle/>
          <a:p>
            <a:pPr lvl="0" defTabSz="514350">
              <a:spcBef>
                <a:spcPct val="20000"/>
              </a:spcBef>
            </a:pPr>
            <a:r>
              <a:rPr lang="en-US" sz="1575" dirty="0">
                <a:solidFill>
                  <a:srgbClr val="636466"/>
                </a:solidFill>
                <a:effectLst/>
              </a:rPr>
              <a:t>Although WellSouth has reported a deficit, there is </a:t>
            </a:r>
            <a:r>
              <a:rPr lang="en-US" sz="1575" dirty="0">
                <a:solidFill>
                  <a:srgbClr val="636466"/>
                </a:solidFill>
              </a:rPr>
              <a:t>still a lot of money in </a:t>
            </a:r>
            <a:r>
              <a:rPr lang="en-US" sz="1575">
                <a:solidFill>
                  <a:srgbClr val="636466"/>
                </a:solidFill>
              </a:rPr>
              <a:t>the bank.</a:t>
            </a:r>
            <a:endParaRPr lang="en-US" sz="1575" dirty="0">
              <a:solidFill>
                <a:srgbClr val="636466"/>
              </a:solidFill>
            </a:endParaRPr>
          </a:p>
          <a:p>
            <a:pPr lvl="0" defTabSz="514350">
              <a:spcBef>
                <a:spcPct val="20000"/>
              </a:spcBef>
            </a:pPr>
            <a:r>
              <a:rPr lang="en-US" sz="1575" dirty="0">
                <a:solidFill>
                  <a:srgbClr val="636466"/>
                </a:solidFill>
                <a:effectLst/>
              </a:rPr>
              <a:t>This is revenue received in advance from Te Whatu Ora to the value of $5.6m (an increase year on year of $4.6m). </a:t>
            </a:r>
          </a:p>
          <a:p>
            <a:pPr lvl="0" defTabSz="514350">
              <a:spcBef>
                <a:spcPct val="20000"/>
              </a:spcBef>
            </a:pPr>
            <a:r>
              <a:rPr lang="en-US" sz="1575" dirty="0">
                <a:solidFill>
                  <a:srgbClr val="636466"/>
                </a:solidFill>
                <a:effectLst/>
              </a:rPr>
              <a:t>This is not because WellSouth is not spending the contract income, rather Te Whatu Ora prefers to pay some contracts in advance. These included two large ‘one off’ programme funding;</a:t>
            </a:r>
          </a:p>
          <a:p>
            <a:pPr marL="285750" lvl="0" indent="-285750" defTabSz="514350">
              <a:spcBef>
                <a:spcPct val="20000"/>
              </a:spcBef>
              <a:buFont typeface="Arial" panose="020B0604020202020204" pitchFamily="34" charset="0"/>
              <a:buChar char="•"/>
            </a:pPr>
            <a:r>
              <a:rPr lang="en-US" sz="1575" dirty="0">
                <a:solidFill>
                  <a:srgbClr val="636466"/>
                </a:solidFill>
                <a:effectLst/>
              </a:rPr>
              <a:t>$2.6m Comprehensive Primary Care Teams (ends 30 June 2025)</a:t>
            </a:r>
          </a:p>
          <a:p>
            <a:pPr marL="285750" lvl="0" indent="-285750" defTabSz="514350">
              <a:spcBef>
                <a:spcPct val="20000"/>
              </a:spcBef>
              <a:buFont typeface="Arial" panose="020B0604020202020204" pitchFamily="34" charset="0"/>
              <a:buChar char="•"/>
            </a:pPr>
            <a:r>
              <a:rPr lang="en-US" sz="1575" dirty="0">
                <a:solidFill>
                  <a:srgbClr val="636466"/>
                </a:solidFill>
                <a:effectLst/>
              </a:rPr>
              <a:t>$1.5m Extended Primary Care (ends April 2025).</a:t>
            </a:r>
          </a:p>
          <a:p>
            <a:pPr marL="285750" lvl="0" indent="-285750" defTabSz="514350">
              <a:spcBef>
                <a:spcPct val="20000"/>
              </a:spcBef>
              <a:buFont typeface="Arial" panose="020B0604020202020204" pitchFamily="34" charset="0"/>
              <a:buChar char="•"/>
            </a:pPr>
            <a:endParaRPr lang="en-US" sz="1575" dirty="0">
              <a:solidFill>
                <a:srgbClr val="636466"/>
              </a:solidFill>
            </a:endParaRPr>
          </a:p>
          <a:p>
            <a:pPr marL="192881" indent="-192881" defTabSz="514350">
              <a:spcBef>
                <a:spcPct val="20000"/>
              </a:spcBef>
              <a:buFont typeface="Arial" panose="020B0604020202020204" pitchFamily="34" charset="0"/>
              <a:buChar char="•"/>
            </a:pPr>
            <a:endParaRPr lang="en-US" sz="1575" dirty="0">
              <a:solidFill>
                <a:srgbClr val="636466"/>
              </a:solidFill>
            </a:endParaRPr>
          </a:p>
          <a:p>
            <a:pPr marL="192881" indent="-192881" defTabSz="514350">
              <a:spcBef>
                <a:spcPct val="20000"/>
              </a:spcBef>
              <a:buFont typeface="Arial" panose="020B0604020202020204" pitchFamily="34" charset="0"/>
              <a:buChar char="•"/>
            </a:pPr>
            <a:endParaRPr lang="en-US" sz="1575" dirty="0">
              <a:solidFill>
                <a:srgbClr val="636466"/>
              </a:solidFill>
            </a:endParaRPr>
          </a:p>
          <a:p>
            <a:pPr marL="192881" indent="-192881" defTabSz="514350">
              <a:spcBef>
                <a:spcPct val="20000"/>
              </a:spcBef>
              <a:buFont typeface="Arial" panose="020B0604020202020204" pitchFamily="34" charset="0"/>
              <a:buChar char="•"/>
            </a:pPr>
            <a:endParaRPr lang="en-US" sz="1575" dirty="0">
              <a:solidFill>
                <a:srgbClr val="636466"/>
              </a:solidFill>
            </a:endParaRPr>
          </a:p>
          <a:p>
            <a:pPr marL="192881" indent="-192881" defTabSz="514350">
              <a:spcBef>
                <a:spcPct val="20000"/>
              </a:spcBef>
              <a:buFont typeface="Arial" panose="020B0604020202020204" pitchFamily="34" charset="0"/>
              <a:buChar char="•"/>
            </a:pPr>
            <a:endParaRPr lang="en-US" sz="1575" dirty="0">
              <a:solidFill>
                <a:srgbClr val="636466"/>
              </a:solidFill>
            </a:endParaRPr>
          </a:p>
        </p:txBody>
      </p:sp>
    </p:spTree>
    <p:extLst>
      <p:ext uri="{BB962C8B-B14F-4D97-AF65-F5344CB8AC3E}">
        <p14:creationId xmlns:p14="http://schemas.microsoft.com/office/powerpoint/2010/main" val="25982889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2B694A-6EF2-A097-94F6-544222CBE90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13CD69-4626-CAE8-D32B-AF12B236097E}"/>
              </a:ext>
            </a:extLst>
          </p:cNvPr>
          <p:cNvSpPr>
            <a:spLocks noGrp="1"/>
          </p:cNvSpPr>
          <p:nvPr>
            <p:ph type="title"/>
          </p:nvPr>
        </p:nvSpPr>
        <p:spPr>
          <a:xfrm>
            <a:off x="457200" y="274638"/>
            <a:ext cx="8229600" cy="1143000"/>
          </a:xfrm>
        </p:spPr>
        <p:txBody>
          <a:bodyPr vert="horz" lIns="91440" tIns="45720" rIns="91440" bIns="45720" rtlCol="0" anchor="ctr">
            <a:normAutofit/>
          </a:bodyPr>
          <a:lstStyle/>
          <a:p>
            <a:r>
              <a:rPr lang="en-NZ" dirty="0"/>
              <a:t>Deferred Revenue - Revenue in Advance</a:t>
            </a:r>
          </a:p>
        </p:txBody>
      </p:sp>
      <p:sp>
        <p:nvSpPr>
          <p:cNvPr id="5" name="TextBox 4">
            <a:extLst>
              <a:ext uri="{FF2B5EF4-FFF2-40B4-BE49-F238E27FC236}">
                <a16:creationId xmlns:a16="http://schemas.microsoft.com/office/drawing/2014/main" id="{F81D145C-45A0-8A01-87D8-237620B85CEE}"/>
              </a:ext>
            </a:extLst>
          </p:cNvPr>
          <p:cNvSpPr txBox="1"/>
          <p:nvPr/>
        </p:nvSpPr>
        <p:spPr>
          <a:xfrm>
            <a:off x="571500" y="1600205"/>
            <a:ext cx="8115300" cy="1764788"/>
          </a:xfrm>
          <a:prstGeom prst="rect">
            <a:avLst/>
          </a:prstGeom>
        </p:spPr>
        <p:txBody>
          <a:bodyPr vert="horz" lIns="91440" tIns="45720" rIns="91440" bIns="45720" rtlCol="0">
            <a:normAutofit/>
          </a:bodyPr>
          <a:lstStyle/>
          <a:p>
            <a:pPr lvl="0" defTabSz="514350">
              <a:spcBef>
                <a:spcPct val="20000"/>
              </a:spcBef>
            </a:pPr>
            <a:r>
              <a:rPr lang="en-US" sz="1575" dirty="0">
                <a:solidFill>
                  <a:srgbClr val="636466"/>
                </a:solidFill>
                <a:effectLst/>
              </a:rPr>
              <a:t>Specifically, the $5.6m revenue received in advance and funding unspent* recorded by contract;</a:t>
            </a:r>
          </a:p>
          <a:p>
            <a:pPr marL="285750" lvl="0" indent="-285750" defTabSz="514350">
              <a:spcBef>
                <a:spcPct val="20000"/>
              </a:spcBef>
              <a:buFont typeface="Arial" panose="020B0604020202020204" pitchFamily="34" charset="0"/>
              <a:buChar char="•"/>
            </a:pPr>
            <a:endParaRPr lang="en-US" sz="1575" dirty="0">
              <a:solidFill>
                <a:srgbClr val="636466"/>
              </a:solidFill>
            </a:endParaRPr>
          </a:p>
          <a:p>
            <a:pPr marL="192881" indent="-192881" defTabSz="514350">
              <a:spcBef>
                <a:spcPct val="20000"/>
              </a:spcBef>
              <a:buFont typeface="Arial" panose="020B0604020202020204" pitchFamily="34" charset="0"/>
              <a:buChar char="•"/>
            </a:pPr>
            <a:endParaRPr lang="en-US" sz="1575" dirty="0">
              <a:solidFill>
                <a:srgbClr val="636466"/>
              </a:solidFill>
            </a:endParaRPr>
          </a:p>
          <a:p>
            <a:pPr marL="192881" indent="-192881" defTabSz="514350">
              <a:spcBef>
                <a:spcPct val="20000"/>
              </a:spcBef>
              <a:buFont typeface="Arial" panose="020B0604020202020204" pitchFamily="34" charset="0"/>
              <a:buChar char="•"/>
            </a:pPr>
            <a:endParaRPr lang="en-US" sz="1575" dirty="0">
              <a:solidFill>
                <a:srgbClr val="636466"/>
              </a:solidFill>
            </a:endParaRPr>
          </a:p>
          <a:p>
            <a:pPr marL="192881" indent="-192881" defTabSz="514350">
              <a:spcBef>
                <a:spcPct val="20000"/>
              </a:spcBef>
              <a:buFont typeface="Arial" panose="020B0604020202020204" pitchFamily="34" charset="0"/>
              <a:buChar char="•"/>
            </a:pPr>
            <a:endParaRPr lang="en-US" sz="1575" dirty="0">
              <a:solidFill>
                <a:srgbClr val="636466"/>
              </a:solidFill>
            </a:endParaRPr>
          </a:p>
          <a:p>
            <a:pPr marL="192881" indent="-192881" defTabSz="514350">
              <a:spcBef>
                <a:spcPct val="20000"/>
              </a:spcBef>
              <a:buFont typeface="Arial" panose="020B0604020202020204" pitchFamily="34" charset="0"/>
              <a:buChar char="•"/>
            </a:pPr>
            <a:endParaRPr lang="en-US" sz="1575" dirty="0">
              <a:solidFill>
                <a:srgbClr val="636466"/>
              </a:solidFill>
            </a:endParaRPr>
          </a:p>
        </p:txBody>
      </p:sp>
      <p:pic>
        <p:nvPicPr>
          <p:cNvPr id="6" name="Picture 5">
            <a:extLst>
              <a:ext uri="{FF2B5EF4-FFF2-40B4-BE49-F238E27FC236}">
                <a16:creationId xmlns:a16="http://schemas.microsoft.com/office/drawing/2014/main" id="{98E67691-08DA-30DC-8F9F-BE65BAFCC2CB}"/>
              </a:ext>
            </a:extLst>
          </p:cNvPr>
          <p:cNvPicPr>
            <a:picLocks noChangeAspect="1"/>
          </p:cNvPicPr>
          <p:nvPr/>
        </p:nvPicPr>
        <p:blipFill>
          <a:blip r:embed="rId2"/>
          <a:stretch>
            <a:fillRect/>
          </a:stretch>
        </p:blipFill>
        <p:spPr>
          <a:xfrm>
            <a:off x="845821" y="2482599"/>
            <a:ext cx="7091172" cy="2562965"/>
          </a:xfrm>
          <a:prstGeom prst="rect">
            <a:avLst/>
          </a:prstGeom>
        </p:spPr>
      </p:pic>
      <p:sp>
        <p:nvSpPr>
          <p:cNvPr id="3" name="TextBox 2">
            <a:extLst>
              <a:ext uri="{FF2B5EF4-FFF2-40B4-BE49-F238E27FC236}">
                <a16:creationId xmlns:a16="http://schemas.microsoft.com/office/drawing/2014/main" id="{D58D6AC0-9870-1EB8-4EA9-6FC9A4A9AE06}"/>
              </a:ext>
            </a:extLst>
          </p:cNvPr>
          <p:cNvSpPr txBox="1"/>
          <p:nvPr/>
        </p:nvSpPr>
        <p:spPr>
          <a:xfrm>
            <a:off x="845821" y="5477256"/>
            <a:ext cx="7923276" cy="400110"/>
          </a:xfrm>
          <a:prstGeom prst="rect">
            <a:avLst/>
          </a:prstGeom>
          <a:noFill/>
        </p:spPr>
        <p:txBody>
          <a:bodyPr wrap="square" rtlCol="0">
            <a:spAutoFit/>
          </a:bodyPr>
          <a:lstStyle/>
          <a:p>
            <a:r>
              <a:rPr lang="en-NZ" sz="1000" dirty="0">
                <a:solidFill>
                  <a:srgbClr val="636466"/>
                </a:solidFill>
              </a:rPr>
              <a:t>*Note: some one asked what “unspent funding” funding was held. In this case 2022 and 2023 contract funds unspent/underspent are carried forward as ‘revenue in advance’</a:t>
            </a:r>
          </a:p>
        </p:txBody>
      </p:sp>
    </p:spTree>
    <p:extLst>
      <p:ext uri="{BB962C8B-B14F-4D97-AF65-F5344CB8AC3E}">
        <p14:creationId xmlns:p14="http://schemas.microsoft.com/office/powerpoint/2010/main" val="17291946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2" id="{7E60D57F-F7E8-4842-81DF-C24F26DAA169}" vid="{B128BBFC-AE4F-44AF-805B-BA41EC00054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83d7c116-81b2-410c-9e36-b47d864d1c31" xsi:nil="true"/>
    <lcf76f155ced4ddcb4097134ff3c332f xmlns="b2ae5c65-8816-461d-8ac2-ea6910ccd7dd">
      <Terms xmlns="http://schemas.microsoft.com/office/infopath/2007/PartnerControls"/>
    </lcf76f155ced4ddcb4097134ff3c332f>
    <Images xmlns="b2ae5c65-8816-461d-8ac2-ea6910ccd7dd"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1A59FF30510EE4AB50EBACB950358BA" ma:contentTypeVersion="16" ma:contentTypeDescription="Create a new document." ma:contentTypeScope="" ma:versionID="0157ae357d177c7e36e4dae5c731c0e3">
  <xsd:schema xmlns:xsd="http://www.w3.org/2001/XMLSchema" xmlns:xs="http://www.w3.org/2001/XMLSchema" xmlns:p="http://schemas.microsoft.com/office/2006/metadata/properties" xmlns:ns2="b2ae5c65-8816-461d-8ac2-ea6910ccd7dd" xmlns:ns3="83d7c116-81b2-410c-9e36-b47d864d1c31" targetNamespace="http://schemas.microsoft.com/office/2006/metadata/properties" ma:root="true" ma:fieldsID="b865aa4cc5082433fde424ef83b03ed3" ns2:_="" ns3:_="">
    <xsd:import namespace="b2ae5c65-8816-461d-8ac2-ea6910ccd7dd"/>
    <xsd:import namespace="83d7c116-81b2-410c-9e36-b47d864d1c31"/>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2:MediaServiceLocation" minOccurs="0"/>
                <xsd:element ref="ns2:MediaServiceSearchProperties" minOccurs="0"/>
                <xsd:element ref="ns2:Imag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2ae5c65-8816-461d-8ac2-ea6910ccd7d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ddb422ed-5379-468d-85fb-be0261ccf949"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Images" ma:index="23" nillable="true" ma:displayName="Images" ma:format="Thumbnail" ma:internalName="Images">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3d7c116-81b2-410c-9e36-b47d864d1c31"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3329f3d7-f7f7-48c4-ae66-4cab7b2bc5ad}" ma:internalName="TaxCatchAll" ma:showField="CatchAllData" ma:web="83d7c116-81b2-410c-9e36-b47d864d1c31">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A69B275-F6E7-48C0-A054-9C08AA864E9A}">
  <ds:schemaRefs>
    <ds:schemaRef ds:uri="http://purl.org/dc/elements/1.1/"/>
    <ds:schemaRef ds:uri="http://purl.org/dc/terms/"/>
    <ds:schemaRef ds:uri="http://www.w3.org/XML/1998/namespace"/>
    <ds:schemaRef ds:uri="http://schemas.microsoft.com/office/2006/metadata/properties"/>
    <ds:schemaRef ds:uri="96a0a575-b723-4d5d-b545-c4842c063235"/>
    <ds:schemaRef ds:uri="http://schemas.microsoft.com/office/2006/documentManagement/types"/>
    <ds:schemaRef ds:uri="158d57d6-9794-4b37-b0d0-46b1a8a9bd72"/>
    <ds:schemaRef ds:uri="http://schemas.microsoft.com/office/infopath/2007/PartnerControls"/>
    <ds:schemaRef ds:uri="http://schemas.openxmlformats.org/package/2006/metadata/core-properties"/>
    <ds:schemaRef ds:uri="http://purl.org/dc/dcmitype/"/>
  </ds:schemaRefs>
</ds:datastoreItem>
</file>

<file path=customXml/itemProps2.xml><?xml version="1.0" encoding="utf-8"?>
<ds:datastoreItem xmlns:ds="http://schemas.openxmlformats.org/officeDocument/2006/customXml" ds:itemID="{2324A668-BD4F-4E4C-8E9F-06A97550B27E}">
  <ds:schemaRefs>
    <ds:schemaRef ds:uri="http://schemas.microsoft.com/sharepoint/v3/contenttype/forms"/>
  </ds:schemaRefs>
</ds:datastoreItem>
</file>

<file path=customXml/itemProps3.xml><?xml version="1.0" encoding="utf-8"?>
<ds:datastoreItem xmlns:ds="http://schemas.openxmlformats.org/officeDocument/2006/customXml" ds:itemID="{6C3B6BED-8B9C-45BD-BB7D-6DC973FBE849}"/>
</file>

<file path=docProps/app.xml><?xml version="1.0" encoding="utf-8"?>
<Properties xmlns="http://schemas.openxmlformats.org/officeDocument/2006/extended-properties" xmlns:vt="http://schemas.openxmlformats.org/officeDocument/2006/docPropsVTypes">
  <Template>WS PPT</Template>
  <TotalTime>1686</TotalTime>
  <Words>1524</Words>
  <Application>Microsoft Office PowerPoint</Application>
  <PresentationFormat>On-screen Show (4:3)</PresentationFormat>
  <Paragraphs>148</Paragraphs>
  <Slides>13</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Aptos</vt:lpstr>
      <vt:lpstr>Arial</vt:lpstr>
      <vt:lpstr>Calibri</vt:lpstr>
      <vt:lpstr>Times New Roman</vt:lpstr>
      <vt:lpstr>Office Theme</vt:lpstr>
      <vt:lpstr>PowerPoint Presentation</vt:lpstr>
      <vt:lpstr>Government funding</vt:lpstr>
      <vt:lpstr>Vote Health – Budget 2023/24 + 2024/25</vt:lpstr>
      <vt:lpstr>Vote Health – Performance measures</vt:lpstr>
      <vt:lpstr>How funding is distributed</vt:lpstr>
      <vt:lpstr>What funding did WellSouth receive?</vt:lpstr>
      <vt:lpstr>How did WellSouth spend it?</vt:lpstr>
      <vt:lpstr>Money in the bank</vt:lpstr>
      <vt:lpstr>Deferred Revenue - Revenue in Advance</vt:lpstr>
      <vt:lpstr>Long Term Conditions Programme </vt:lpstr>
      <vt:lpstr>Contract lifecycle</vt:lpstr>
      <vt:lpstr>Contract specifications</vt:lpstr>
      <vt:lpstr>Looking forward – Forecast 2025</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Mistelle Jack</dc:creator>
  <cp:lastModifiedBy>Mistelle Jack</cp:lastModifiedBy>
  <cp:revision>3</cp:revision>
  <dcterms:created xsi:type="dcterms:W3CDTF">2024-11-15T03:28:18Z</dcterms:created>
  <dcterms:modified xsi:type="dcterms:W3CDTF">2025-05-07T22:15:22Z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0x010100A1A59FF30510EE4AB50EBACB950358BA</vt:lpwstr>
  </property>
</Properties>
</file>