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handoutMasterIdLst>
    <p:handoutMasterId r:id="rId18"/>
  </p:handoutMasterIdLst>
  <p:sldIdLst>
    <p:sldId id="261" r:id="rId5"/>
    <p:sldId id="289" r:id="rId6"/>
    <p:sldId id="293" r:id="rId7"/>
    <p:sldId id="295" r:id="rId8"/>
    <p:sldId id="297" r:id="rId9"/>
    <p:sldId id="272" r:id="rId10"/>
    <p:sldId id="296" r:id="rId11"/>
    <p:sldId id="298" r:id="rId12"/>
    <p:sldId id="299" r:id="rId13"/>
    <p:sldId id="294" r:id="rId14"/>
    <p:sldId id="270" r:id="rId15"/>
    <p:sldId id="26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284C"/>
    <a:srgbClr val="F7F4EF"/>
    <a:srgbClr val="30A1AC"/>
    <a:srgbClr val="000000"/>
    <a:srgbClr val="002779"/>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A8687A-105E-4D8A-9359-8378328EFEDF}" v="12" dt="2025-05-06T04:20:17.985"/>
    <p1510:client id="{8469413A-AA0D-484A-841B-3A04FCD123DC}" v="1" dt="2025-05-06T04:53:28.116"/>
  </p1510:revLst>
</p1510:revInfo>
</file>

<file path=ppt/tableStyles.xml><?xml version="1.0" encoding="utf-8"?>
<a:tblStyleLst xmlns:a="http://schemas.openxmlformats.org/drawingml/2006/main" def="{793D81CF-94F2-401A-BA57-92F5A7B2D0C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8897" autoAdjust="0"/>
  </p:normalViewPr>
  <p:slideViewPr>
    <p:cSldViewPr snapToGrid="0">
      <p:cViewPr varScale="1">
        <p:scale>
          <a:sx n="88" d="100"/>
          <a:sy n="88" d="100"/>
        </p:scale>
        <p:origin x="1470" y="84"/>
      </p:cViewPr>
      <p:guideLst/>
    </p:cSldViewPr>
  </p:slideViewPr>
  <p:notesTextViewPr>
    <p:cViewPr>
      <p:scale>
        <a:sx n="1" d="1"/>
        <a:sy n="1" d="1"/>
      </p:scale>
      <p:origin x="0" y="0"/>
    </p:cViewPr>
  </p:notesTextViewPr>
  <p:notesViewPr>
    <p:cSldViewPr snapToGrid="0">
      <p:cViewPr varScale="1">
        <p:scale>
          <a:sx n="77" d="100"/>
          <a:sy n="77" d="100"/>
        </p:scale>
        <p:origin x="26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DFF6381-F5D9-B776-6204-7EEACE97AF4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a:extLst>
              <a:ext uri="{FF2B5EF4-FFF2-40B4-BE49-F238E27FC236}">
                <a16:creationId xmlns:a16="http://schemas.microsoft.com/office/drawing/2014/main" id="{622CBFFD-F605-8A18-C14A-B9358DFBD4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D8936BB-0D47-4E1F-9CD7-50EC266FFE4A}" type="datetimeFigureOut">
              <a:rPr lang="en-NZ" smtClean="0"/>
              <a:t>06/05/2025</a:t>
            </a:fld>
            <a:endParaRPr lang="en-NZ"/>
          </a:p>
        </p:txBody>
      </p:sp>
      <p:sp>
        <p:nvSpPr>
          <p:cNvPr id="4" name="Footer Placeholder 3">
            <a:extLst>
              <a:ext uri="{FF2B5EF4-FFF2-40B4-BE49-F238E27FC236}">
                <a16:creationId xmlns:a16="http://schemas.microsoft.com/office/drawing/2014/main" id="{7962731E-39CB-C9E7-4360-B59C941D3C7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5" name="Slide Number Placeholder 4">
            <a:extLst>
              <a:ext uri="{FF2B5EF4-FFF2-40B4-BE49-F238E27FC236}">
                <a16:creationId xmlns:a16="http://schemas.microsoft.com/office/drawing/2014/main" id="{145A594F-7CB4-8B92-C0E7-02DC799F525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BFC4623-F5F6-46D4-A7C6-A10E54C922F0}" type="slidenum">
              <a:rPr lang="en-NZ" smtClean="0"/>
              <a:t>‹#›</a:t>
            </a:fld>
            <a:endParaRPr lang="en-NZ"/>
          </a:p>
        </p:txBody>
      </p:sp>
    </p:spTree>
    <p:extLst>
      <p:ext uri="{BB962C8B-B14F-4D97-AF65-F5344CB8AC3E}">
        <p14:creationId xmlns:p14="http://schemas.microsoft.com/office/powerpoint/2010/main" val="5783431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7A577F-497A-43B1-8E66-47E094C33FF5}" type="datetimeFigureOut">
              <a:rPr lang="en-NZ" smtClean="0"/>
              <a:t>06/05/2025</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C91046-FBC9-48E1-9EA8-1319D1C92B07}" type="slidenum">
              <a:rPr lang="en-NZ" smtClean="0"/>
              <a:t>‹#›</a:t>
            </a:fld>
            <a:endParaRPr lang="en-NZ"/>
          </a:p>
        </p:txBody>
      </p:sp>
    </p:spTree>
    <p:extLst>
      <p:ext uri="{BB962C8B-B14F-4D97-AF65-F5344CB8AC3E}">
        <p14:creationId xmlns:p14="http://schemas.microsoft.com/office/powerpoint/2010/main" val="2925396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D0C91046-FBC9-48E1-9EA8-1319D1C92B07}" type="slidenum">
              <a:rPr lang="en-NZ" smtClean="0"/>
              <a:t>2</a:t>
            </a:fld>
            <a:endParaRPr lang="en-NZ"/>
          </a:p>
        </p:txBody>
      </p:sp>
    </p:spTree>
    <p:extLst>
      <p:ext uri="{BB962C8B-B14F-4D97-AF65-F5344CB8AC3E}">
        <p14:creationId xmlns:p14="http://schemas.microsoft.com/office/powerpoint/2010/main" val="20720417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mi-NZ" dirty="0"/>
          </a:p>
        </p:txBody>
      </p:sp>
      <p:sp>
        <p:nvSpPr>
          <p:cNvPr id="4" name="Slide Number Placeholder 3"/>
          <p:cNvSpPr>
            <a:spLocks noGrp="1"/>
          </p:cNvSpPr>
          <p:nvPr>
            <p:ph type="sldNum" sz="quarter" idx="5"/>
          </p:nvPr>
        </p:nvSpPr>
        <p:spPr/>
        <p:txBody>
          <a:bodyPr/>
          <a:lstStyle/>
          <a:p>
            <a:fld id="{D0C91046-FBC9-48E1-9EA8-1319D1C92B07}" type="slidenum">
              <a:rPr lang="en-NZ" smtClean="0"/>
              <a:t>11</a:t>
            </a:fld>
            <a:endParaRPr lang="en-NZ"/>
          </a:p>
        </p:txBody>
      </p:sp>
    </p:spTree>
    <p:extLst>
      <p:ext uri="{BB962C8B-B14F-4D97-AF65-F5344CB8AC3E}">
        <p14:creationId xmlns:p14="http://schemas.microsoft.com/office/powerpoint/2010/main" val="25341107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D0C91046-FBC9-48E1-9EA8-1319D1C92B07}" type="slidenum">
              <a:rPr lang="en-NZ" smtClean="0"/>
              <a:t>12</a:t>
            </a:fld>
            <a:endParaRPr lang="en-NZ"/>
          </a:p>
        </p:txBody>
      </p:sp>
    </p:spTree>
    <p:extLst>
      <p:ext uri="{BB962C8B-B14F-4D97-AF65-F5344CB8AC3E}">
        <p14:creationId xmlns:p14="http://schemas.microsoft.com/office/powerpoint/2010/main" val="3466255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FCD17-C7BE-0B25-25A9-A2F40ADAEE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404B03-8F0B-EB36-EDB5-9E0273D091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3604F8-BA2A-5FE4-D0AA-97CC2328D054}"/>
              </a:ext>
            </a:extLst>
          </p:cNvPr>
          <p:cNvSpPr>
            <a:spLocks noGrp="1"/>
          </p:cNvSpPr>
          <p:nvPr>
            <p:ph type="body" idx="1"/>
          </p:nvPr>
        </p:nvSpPr>
        <p:spPr/>
        <p:txBody>
          <a:bodyPr/>
          <a:lstStyle/>
          <a:p>
            <a:endParaRPr lang="en-US" dirty="0">
              <a:cs typeface="Arial"/>
            </a:endParaRPr>
          </a:p>
          <a:p>
            <a:r>
              <a:rPr lang="en-US" dirty="0">
                <a:cs typeface="Arial"/>
              </a:rPr>
              <a:t>First of all the AIR team love data and spreadsheets.  Behind every spreadsheet is a story and this is where you come in.  </a:t>
            </a:r>
          </a:p>
          <a:p>
            <a:endParaRPr lang="en-US" dirty="0">
              <a:cs typeface="Arial"/>
            </a:endParaRPr>
          </a:p>
          <a:p>
            <a:r>
              <a:rPr lang="en-US" dirty="0">
                <a:cs typeface="Arial"/>
              </a:rPr>
              <a:t>Whanau are managing all sorts of issues, financial, illness, vaccine hesitancy, and the list goes on.  If AIR know you are working with a whanau we can halt comms and remove from reports as long as we have dialogue.  I cant stress enough that if we know the story we stop referring, and support your work.  </a:t>
            </a:r>
          </a:p>
          <a:p>
            <a:r>
              <a:rPr lang="en-US" dirty="0">
                <a:cs typeface="Arial"/>
              </a:rPr>
              <a:t>Outreach referrals.  We are very lucky to see our Maori and Pacific providers supporting vaccination.  There are whanau who may respond to a Maori or Pacific provider if  you are not getting any response or struggling to reach.    </a:t>
            </a:r>
          </a:p>
          <a:p>
            <a:endParaRPr lang="en-US" dirty="0">
              <a:cs typeface="Arial"/>
            </a:endParaRPr>
          </a:p>
          <a:p>
            <a:r>
              <a:rPr lang="en-US" dirty="0">
                <a:cs typeface="Arial"/>
              </a:rPr>
              <a:t>Patient choice.  </a:t>
            </a:r>
          </a:p>
        </p:txBody>
      </p:sp>
      <p:sp>
        <p:nvSpPr>
          <p:cNvPr id="4" name="Slide Number Placeholder 3">
            <a:extLst>
              <a:ext uri="{FF2B5EF4-FFF2-40B4-BE49-F238E27FC236}">
                <a16:creationId xmlns:a16="http://schemas.microsoft.com/office/drawing/2014/main" id="{BC37AAC2-4E7D-7FC2-8CAB-A0F04BE3CE25}"/>
              </a:ext>
            </a:extLst>
          </p:cNvPr>
          <p:cNvSpPr>
            <a:spLocks noGrp="1"/>
          </p:cNvSpPr>
          <p:nvPr>
            <p:ph type="sldNum" sz="quarter" idx="5"/>
          </p:nvPr>
        </p:nvSpPr>
        <p:spPr/>
        <p:txBody>
          <a:bodyPr/>
          <a:lstStyle/>
          <a:p>
            <a:fld id="{D0C91046-FBC9-48E1-9EA8-1319D1C92B07}" type="slidenum">
              <a:rPr lang="en-NZ" smtClean="0"/>
              <a:t>3</a:t>
            </a:fld>
            <a:endParaRPr lang="en-NZ"/>
          </a:p>
        </p:txBody>
      </p:sp>
    </p:spTree>
    <p:extLst>
      <p:ext uri="{BB962C8B-B14F-4D97-AF65-F5344CB8AC3E}">
        <p14:creationId xmlns:p14="http://schemas.microsoft.com/office/powerpoint/2010/main" val="17820082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40648-0474-7C27-A1E5-305DBD52DE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5C1B79-21E3-2101-3A72-52BC109072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EBFEB7-CAE2-A7E3-6B8F-0150ADA823FA}"/>
              </a:ext>
            </a:extLst>
          </p:cNvPr>
          <p:cNvSpPr>
            <a:spLocks noGrp="1"/>
          </p:cNvSpPr>
          <p:nvPr>
            <p:ph type="body" idx="1"/>
          </p:nvPr>
        </p:nvSpPr>
        <p:spPr/>
        <p:txBody>
          <a:bodyPr/>
          <a:lstStyle/>
          <a:p>
            <a:r>
              <a:rPr lang="en-US">
                <a:cs typeface="Arial"/>
              </a:rPr>
              <a:t>Kia ora </a:t>
            </a:r>
            <a:r>
              <a:rPr lang="en-US" err="1">
                <a:cs typeface="Arial"/>
              </a:rPr>
              <a:t>etc</a:t>
            </a:r>
            <a:endParaRPr lang="en-US">
              <a:cs typeface="Arial"/>
            </a:endParaRPr>
          </a:p>
          <a:p>
            <a:endParaRPr lang="en-US">
              <a:cs typeface="Arial"/>
            </a:endParaRPr>
          </a:p>
          <a:p>
            <a:r>
              <a:rPr lang="en-US">
                <a:cs typeface="Arial"/>
              </a:rPr>
              <a:t>We have met and exceeded target for the current quarter, with our coverage sitting at 87% vaccinated. In the next quarter the target is being lifted to 87%, we are already at 85% so we are quietly optimistic that we will be able to achieve 87% again next quarter.</a:t>
            </a:r>
          </a:p>
          <a:p>
            <a:endParaRPr lang="en-US">
              <a:cs typeface="Arial"/>
            </a:endParaRPr>
          </a:p>
          <a:p>
            <a:r>
              <a:rPr lang="en-US">
                <a:cs typeface="Arial"/>
              </a:rPr>
              <a:t>Having met target, we are not sitting back on our laurels, we have shifted our focus towards equity for Māori and Pacific Tamariki. We have met the target of 84% vaccinated for Pacific children and we only need to vaccinate 3 children to achieve the same for Māori.</a:t>
            </a:r>
          </a:p>
          <a:p>
            <a:endParaRPr lang="en-US">
              <a:cs typeface="Arial"/>
            </a:endParaRPr>
          </a:p>
          <a:p>
            <a:r>
              <a:rPr lang="en-US">
                <a:cs typeface="Arial"/>
              </a:rPr>
              <a:t>As Deborah has already mentioned, it is the responses to the monthly overdue reports that drives our success and enables us to give dynamic reports to demonstrate how we are tracking each quarter. I have included an example here of the kinds of information we can share with the ministry of health to show how we work in Southern. With your assistance answering overdue reports we are able to track every child’s progress and have a real understanding of what is influencing our population’s immunisation journey. We really appreciate the time taken to answer these reports.</a:t>
            </a:r>
          </a:p>
        </p:txBody>
      </p:sp>
      <p:sp>
        <p:nvSpPr>
          <p:cNvPr id="4" name="Slide Number Placeholder 3">
            <a:extLst>
              <a:ext uri="{FF2B5EF4-FFF2-40B4-BE49-F238E27FC236}">
                <a16:creationId xmlns:a16="http://schemas.microsoft.com/office/drawing/2014/main" id="{266B9D27-5E8E-2473-2091-56F872470577}"/>
              </a:ext>
            </a:extLst>
          </p:cNvPr>
          <p:cNvSpPr>
            <a:spLocks noGrp="1"/>
          </p:cNvSpPr>
          <p:nvPr>
            <p:ph type="sldNum" sz="quarter" idx="5"/>
          </p:nvPr>
        </p:nvSpPr>
        <p:spPr/>
        <p:txBody>
          <a:bodyPr/>
          <a:lstStyle/>
          <a:p>
            <a:fld id="{D0C91046-FBC9-48E1-9EA8-1319D1C92B07}" type="slidenum">
              <a:rPr lang="en-NZ" smtClean="0"/>
              <a:t>4</a:t>
            </a:fld>
            <a:endParaRPr lang="en-NZ"/>
          </a:p>
        </p:txBody>
      </p:sp>
    </p:spTree>
    <p:extLst>
      <p:ext uri="{BB962C8B-B14F-4D97-AF65-F5344CB8AC3E}">
        <p14:creationId xmlns:p14="http://schemas.microsoft.com/office/powerpoint/2010/main" val="828850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3BA43-2B1A-17E3-F56D-77269518D7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FB0B96-CE6D-2FB4-E3BE-727D778075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018916-0D7A-D286-6529-81D9543518D0}"/>
              </a:ext>
            </a:extLst>
          </p:cNvPr>
          <p:cNvSpPr>
            <a:spLocks noGrp="1"/>
          </p:cNvSpPr>
          <p:nvPr>
            <p:ph type="body" idx="1"/>
          </p:nvPr>
        </p:nvSpPr>
        <p:spPr/>
        <p:txBody>
          <a:bodyPr/>
          <a:lstStyle/>
          <a:p>
            <a:pPr>
              <a:lnSpc>
                <a:spcPct val="150000"/>
              </a:lnSpc>
              <a:spcAft>
                <a:spcPts val="600"/>
              </a:spcAft>
              <a:buNone/>
            </a:pPr>
            <a:r>
              <a:rPr lang="en-AU" sz="1800" b="1" dirty="0">
                <a:solidFill>
                  <a:srgbClr val="30A1AC"/>
                </a:solidFill>
                <a:effectLst/>
                <a:latin typeface="Poppins" panose="00000500000000000000" pitchFamily="2" charset="0"/>
                <a:ea typeface="Aptos" panose="020B0004020202020204" pitchFamily="34" charset="0"/>
                <a:cs typeface="Aptos" panose="020B0004020202020204" pitchFamily="34" charset="0"/>
              </a:rPr>
              <a:t>Aotearoa Immunisation Register Update – April 2025</a:t>
            </a:r>
            <a:endParaRPr lang="en-AU" sz="1800" dirty="0">
              <a:effectLst/>
              <a:latin typeface="Aptos" panose="020B0004020202020204" pitchFamily="34" charset="0"/>
              <a:ea typeface="Aptos" panose="020B0004020202020204" pitchFamily="34" charset="0"/>
              <a:cs typeface="Aptos" panose="020B0004020202020204" pitchFamily="34" charset="0"/>
            </a:endParaRPr>
          </a:p>
          <a:p>
            <a:pPr>
              <a:lnSpc>
                <a:spcPct val="105000"/>
              </a:lnSpc>
              <a:spcAft>
                <a:spcPts val="800"/>
              </a:spcAft>
              <a:buNone/>
            </a:pPr>
            <a:r>
              <a:rPr lang="en-AU" sz="1800" b="1" dirty="0">
                <a:solidFill>
                  <a:srgbClr val="15284C"/>
                </a:solidFill>
                <a:effectLst/>
                <a:latin typeface="Poppins" panose="00000500000000000000" pitchFamily="2" charset="0"/>
                <a:ea typeface="Aptos" panose="020B0004020202020204" pitchFamily="34" charset="0"/>
                <a:cs typeface="Aptos" panose="020B0004020202020204" pitchFamily="34" charset="0"/>
              </a:rPr>
              <a:t>Improvements to overdue reporting</a:t>
            </a:r>
            <a:endParaRPr lang="en-AU" sz="1800" dirty="0">
              <a:effectLst/>
              <a:latin typeface="Aptos" panose="020B0004020202020204" pitchFamily="34" charset="0"/>
              <a:ea typeface="Aptos" panose="020B0004020202020204" pitchFamily="34" charset="0"/>
              <a:cs typeface="Aptos" panose="020B0004020202020204" pitchFamily="34" charset="0"/>
            </a:endParaRPr>
          </a:p>
          <a:p>
            <a:pPr>
              <a:lnSpc>
                <a:spcPct val="105000"/>
              </a:lnSpc>
              <a:spcAft>
                <a:spcPts val="800"/>
              </a:spcAft>
              <a:buNone/>
            </a:pPr>
            <a:r>
              <a:rPr lang="en-AU" sz="1800" dirty="0">
                <a:effectLst/>
                <a:latin typeface="Poppins" panose="00000500000000000000" pitchFamily="2" charset="0"/>
                <a:ea typeface="Aptos" panose="020B0004020202020204" pitchFamily="34" charset="0"/>
                <a:cs typeface="Aptos" panose="020B0004020202020204" pitchFamily="34" charset="0"/>
              </a:rPr>
              <a:t>Recent AIR updates have focused on PCV and </a:t>
            </a:r>
            <a:r>
              <a:rPr lang="en-AU" sz="1800" dirty="0" err="1">
                <a:effectLst/>
                <a:latin typeface="Poppins" panose="00000500000000000000" pitchFamily="2" charset="0"/>
                <a:ea typeface="Aptos" panose="020B0004020202020204" pitchFamily="34" charset="0"/>
                <a:cs typeface="Aptos" panose="020B0004020202020204" pitchFamily="34" charset="0"/>
              </a:rPr>
              <a:t>MenB</a:t>
            </a:r>
            <a:r>
              <a:rPr lang="en-AU" sz="1800" dirty="0">
                <a:effectLst/>
                <a:latin typeface="Poppins" panose="00000500000000000000" pitchFamily="2" charset="0"/>
                <a:ea typeface="Aptos" panose="020B0004020202020204" pitchFamily="34" charset="0"/>
                <a:cs typeface="Aptos" panose="020B0004020202020204" pitchFamily="34" charset="0"/>
              </a:rPr>
              <a:t>. These changes should make a significant difference to improve the quality of data sent in overdue reports to general practice and help prevent unnecessary follow-ups.</a:t>
            </a:r>
            <a:endParaRPr lang="en-AU" sz="1800" dirty="0">
              <a:effectLst/>
              <a:latin typeface="Aptos" panose="020B0004020202020204" pitchFamily="34" charset="0"/>
              <a:ea typeface="Aptos" panose="020B0004020202020204" pitchFamily="34" charset="0"/>
              <a:cs typeface="Aptos" panose="020B0004020202020204" pitchFamily="34" charset="0"/>
            </a:endParaRPr>
          </a:p>
          <a:p>
            <a:pPr>
              <a:lnSpc>
                <a:spcPct val="105000"/>
              </a:lnSpc>
              <a:spcAft>
                <a:spcPts val="800"/>
              </a:spcAft>
              <a:buNone/>
            </a:pPr>
            <a:r>
              <a:rPr lang="en-AU" sz="1800" b="1" dirty="0">
                <a:solidFill>
                  <a:srgbClr val="15284C"/>
                </a:solidFill>
                <a:effectLst/>
                <a:latin typeface="Poppins" panose="00000500000000000000" pitchFamily="2" charset="0"/>
                <a:ea typeface="Aptos" panose="020B0004020202020204" pitchFamily="34" charset="0"/>
                <a:cs typeface="Aptos" panose="020B0004020202020204" pitchFamily="34" charset="0"/>
              </a:rPr>
              <a:t>PMS vendor changes</a:t>
            </a:r>
            <a:endParaRPr lang="en-AU" sz="1800" dirty="0">
              <a:effectLst/>
              <a:latin typeface="Aptos" panose="020B0004020202020204" pitchFamily="34" charset="0"/>
              <a:ea typeface="Aptos" panose="020B0004020202020204" pitchFamily="34" charset="0"/>
              <a:cs typeface="Aptos" panose="020B0004020202020204" pitchFamily="34" charset="0"/>
            </a:endParaRPr>
          </a:p>
          <a:p>
            <a:pPr>
              <a:lnSpc>
                <a:spcPct val="105000"/>
              </a:lnSpc>
              <a:spcAft>
                <a:spcPts val="800"/>
              </a:spcAft>
              <a:buNone/>
            </a:pPr>
            <a:r>
              <a:rPr lang="en-AU" sz="1800" dirty="0">
                <a:effectLst/>
                <a:latin typeface="Poppins" panose="00000500000000000000" pitchFamily="2" charset="0"/>
                <a:ea typeface="Aptos" panose="020B0004020202020204" pitchFamily="34" charset="0"/>
                <a:cs typeface="Aptos" panose="020B0004020202020204" pitchFamily="34" charset="0"/>
              </a:rPr>
              <a:t>Health New Zealand had been working with PMS vendors to ensure that PCV13 and </a:t>
            </a:r>
            <a:r>
              <a:rPr lang="en-AU" sz="1800" dirty="0" err="1">
                <a:effectLst/>
                <a:latin typeface="Poppins" panose="00000500000000000000" pitchFamily="2" charset="0"/>
                <a:ea typeface="Aptos" panose="020B0004020202020204" pitchFamily="34" charset="0"/>
                <a:cs typeface="Aptos" panose="020B0004020202020204" pitchFamily="34" charset="0"/>
              </a:rPr>
              <a:t>MenB</a:t>
            </a:r>
            <a:r>
              <a:rPr lang="en-AU" sz="1800" dirty="0">
                <a:effectLst/>
                <a:latin typeface="Poppins" panose="00000500000000000000" pitchFamily="2" charset="0"/>
                <a:ea typeface="Aptos" panose="020B0004020202020204" pitchFamily="34" charset="0"/>
                <a:cs typeface="Aptos" panose="020B0004020202020204" pitchFamily="34" charset="0"/>
              </a:rPr>
              <a:t> are included in the childhood immunisation schedule with the appropriate age-based indications.</a:t>
            </a:r>
            <a:endParaRPr lang="en-AU" sz="1800" dirty="0">
              <a:effectLst/>
              <a:latin typeface="Aptos" panose="020B0004020202020204" pitchFamily="34" charset="0"/>
              <a:ea typeface="Aptos" panose="020B0004020202020204" pitchFamily="34" charset="0"/>
              <a:cs typeface="Aptos" panose="020B0004020202020204" pitchFamily="34" charset="0"/>
            </a:endParaRPr>
          </a:p>
          <a:p>
            <a:pPr>
              <a:lnSpc>
                <a:spcPct val="105000"/>
              </a:lnSpc>
              <a:spcAft>
                <a:spcPts val="800"/>
              </a:spcAft>
              <a:buNone/>
            </a:pPr>
            <a:r>
              <a:rPr lang="en-AU" sz="1800" dirty="0">
                <a:effectLst/>
                <a:latin typeface="Poppins" panose="00000500000000000000" pitchFamily="2" charset="0"/>
                <a:ea typeface="Aptos" panose="020B0004020202020204" pitchFamily="34" charset="0"/>
                <a:cs typeface="Aptos" panose="020B0004020202020204" pitchFamily="34" charset="0"/>
              </a:rPr>
              <a:t>On 28 April Medtech made the below changes available in an Evolution Immunisation Update - April 2025. </a:t>
            </a:r>
            <a:r>
              <a:rPr lang="en-AU" sz="1800" b="1" dirty="0">
                <a:effectLst/>
                <a:latin typeface="Poppins" panose="00000500000000000000" pitchFamily="2" charset="0"/>
                <a:ea typeface="Aptos" panose="020B0004020202020204" pitchFamily="34" charset="0"/>
                <a:cs typeface="Aptos" panose="020B0004020202020204" pitchFamily="34" charset="0"/>
              </a:rPr>
              <a:t>Please communicate to all practices using Medtech Evolution the importance of making this update and reading the release notes as soon as possible. </a:t>
            </a:r>
            <a:r>
              <a:rPr lang="en-AU" sz="1800" dirty="0">
                <a:effectLst/>
                <a:latin typeface="Poppins" panose="00000500000000000000" pitchFamily="2" charset="0"/>
                <a:ea typeface="Aptos" panose="020B0004020202020204" pitchFamily="34" charset="0"/>
                <a:cs typeface="Aptos" panose="020B0004020202020204" pitchFamily="34" charset="0"/>
              </a:rPr>
              <a:t>The update includes:</a:t>
            </a:r>
            <a:endParaRPr lang="en-AU" sz="18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05000"/>
              </a:lnSpc>
              <a:buSzPts val="1000"/>
              <a:buFont typeface="Symbol" panose="05050102010706020507" pitchFamily="18" charset="2"/>
              <a:buChar char=""/>
              <a:tabLst>
                <a:tab pos="457200" algn="l"/>
              </a:tabLst>
            </a:pPr>
            <a:r>
              <a:rPr lang="en-AU" sz="1800" dirty="0">
                <a:effectLst/>
                <a:latin typeface="Poppins" panose="00000500000000000000" pitchFamily="2" charset="0"/>
                <a:ea typeface="Times New Roman" panose="02020603050405020304" pitchFamily="18" charset="0"/>
                <a:cs typeface="Aptos" panose="020B0004020202020204" pitchFamily="34" charset="0"/>
              </a:rPr>
              <a:t>Updated the CIS to include PCV13 instead of PCV10</a:t>
            </a:r>
            <a:endParaRPr lang="en-AU" sz="18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05000"/>
              </a:lnSpc>
              <a:buSzPts val="1000"/>
              <a:buFont typeface="Symbol" panose="05050102010706020507" pitchFamily="18" charset="2"/>
              <a:buChar char=""/>
              <a:tabLst>
                <a:tab pos="457200" algn="l"/>
              </a:tabLst>
            </a:pPr>
            <a:r>
              <a:rPr lang="en-AU" sz="1800" dirty="0">
                <a:effectLst/>
                <a:latin typeface="Poppins" panose="00000500000000000000" pitchFamily="2" charset="0"/>
                <a:ea typeface="Times New Roman" panose="02020603050405020304" pitchFamily="18" charset="0"/>
                <a:cs typeface="Aptos" panose="020B0004020202020204" pitchFamily="34" charset="0"/>
              </a:rPr>
              <a:t>Updated the CIS to include </a:t>
            </a:r>
            <a:r>
              <a:rPr lang="en-AU" sz="1800" dirty="0" err="1">
                <a:effectLst/>
                <a:latin typeface="Poppins" panose="00000500000000000000" pitchFamily="2" charset="0"/>
                <a:ea typeface="Times New Roman" panose="02020603050405020304" pitchFamily="18" charset="0"/>
                <a:cs typeface="Aptos" panose="020B0004020202020204" pitchFamily="34" charset="0"/>
              </a:rPr>
              <a:t>MenB</a:t>
            </a:r>
            <a:r>
              <a:rPr lang="en-AU" sz="1800" dirty="0">
                <a:effectLst/>
                <a:latin typeface="Poppins" panose="00000500000000000000" pitchFamily="2" charset="0"/>
                <a:ea typeface="Times New Roman" panose="02020603050405020304" pitchFamily="18" charset="0"/>
                <a:cs typeface="Aptos" panose="020B0004020202020204" pitchFamily="34" charset="0"/>
              </a:rPr>
              <a:t> (3mth, 5mth, 12mth)</a:t>
            </a:r>
            <a:endParaRPr lang="en-AU" sz="18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05000"/>
              </a:lnSpc>
              <a:buSzPts val="1000"/>
              <a:buFont typeface="Symbol" panose="05050102010706020507" pitchFamily="18" charset="2"/>
              <a:buChar char=""/>
              <a:tabLst>
                <a:tab pos="457200" algn="l"/>
              </a:tabLst>
            </a:pPr>
            <a:r>
              <a:rPr lang="en-AU" sz="1800" dirty="0">
                <a:effectLst/>
                <a:latin typeface="Poppins" panose="00000500000000000000" pitchFamily="2" charset="0"/>
                <a:ea typeface="Times New Roman" panose="02020603050405020304" pitchFamily="18" charset="0"/>
                <a:cs typeface="Aptos" panose="020B0004020202020204" pitchFamily="34" charset="0"/>
              </a:rPr>
              <a:t>Transitioned patients onto CIS 2023</a:t>
            </a:r>
            <a:endParaRPr lang="en-AU" sz="18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05000"/>
              </a:lnSpc>
              <a:buSzPts val="1000"/>
              <a:buFont typeface="Symbol" panose="05050102010706020507" pitchFamily="18" charset="2"/>
              <a:buChar char=""/>
              <a:tabLst>
                <a:tab pos="457200" algn="l"/>
              </a:tabLst>
            </a:pPr>
            <a:r>
              <a:rPr lang="en-AU" sz="1800" dirty="0">
                <a:effectLst/>
                <a:latin typeface="Poppins" panose="00000500000000000000" pitchFamily="2" charset="0"/>
                <a:ea typeface="Times New Roman" panose="02020603050405020304" pitchFamily="18" charset="0"/>
                <a:cs typeface="Aptos" panose="020B0004020202020204" pitchFamily="34" charset="0"/>
              </a:rPr>
              <a:t>Updated recalls</a:t>
            </a:r>
            <a:endParaRPr lang="en-AU" sz="18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05000"/>
              </a:lnSpc>
              <a:buSzPts val="1000"/>
              <a:buFont typeface="Symbol" panose="05050102010706020507" pitchFamily="18" charset="2"/>
              <a:buChar char=""/>
              <a:tabLst>
                <a:tab pos="457200" algn="l"/>
              </a:tabLst>
            </a:pPr>
            <a:r>
              <a:rPr lang="en-AU" sz="1800" dirty="0">
                <a:effectLst/>
                <a:latin typeface="Poppins" panose="00000500000000000000" pitchFamily="2" charset="0"/>
                <a:ea typeface="Times New Roman" panose="02020603050405020304" pitchFamily="18" charset="0"/>
                <a:cs typeface="Aptos" panose="020B0004020202020204" pitchFamily="34" charset="0"/>
              </a:rPr>
              <a:t>Created alternative schedule for </a:t>
            </a:r>
            <a:r>
              <a:rPr lang="en-AU" sz="1800" dirty="0" err="1">
                <a:effectLst/>
                <a:latin typeface="Poppins" panose="00000500000000000000" pitchFamily="2" charset="0"/>
                <a:ea typeface="Times New Roman" panose="02020603050405020304" pitchFamily="18" charset="0"/>
                <a:cs typeface="Aptos" panose="020B0004020202020204" pitchFamily="34" charset="0"/>
              </a:rPr>
              <a:t>MenB</a:t>
            </a:r>
            <a:r>
              <a:rPr lang="en-AU" sz="1800" dirty="0">
                <a:effectLst/>
                <a:latin typeface="Poppins" panose="00000500000000000000" pitchFamily="2" charset="0"/>
                <a:ea typeface="Times New Roman" panose="02020603050405020304" pitchFamily="18" charset="0"/>
                <a:cs typeface="Aptos" panose="020B0004020202020204" pitchFamily="34" charset="0"/>
              </a:rPr>
              <a:t> (2mth, 4mth, 12mth)</a:t>
            </a:r>
            <a:endParaRPr lang="en-AU" sz="18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05000"/>
              </a:lnSpc>
              <a:buSzPts val="1000"/>
              <a:buFont typeface="Symbol" panose="05050102010706020507" pitchFamily="18" charset="2"/>
              <a:buChar char=""/>
              <a:tabLst>
                <a:tab pos="457200" algn="l"/>
              </a:tabLst>
            </a:pPr>
            <a:r>
              <a:rPr lang="en-AU" sz="1800" dirty="0">
                <a:effectLst/>
                <a:latin typeface="Poppins" panose="00000500000000000000" pitchFamily="2" charset="0"/>
                <a:ea typeface="Times New Roman" panose="02020603050405020304" pitchFamily="18" charset="0"/>
                <a:cs typeface="Aptos" panose="020B0004020202020204" pitchFamily="34" charset="0"/>
              </a:rPr>
              <a:t>Created catch-up schedules for when vaccines are given late</a:t>
            </a:r>
            <a:endParaRPr lang="en-AU" sz="18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05000"/>
              </a:lnSpc>
              <a:buSzPts val="1000"/>
              <a:buFont typeface="Symbol" panose="05050102010706020507" pitchFamily="18" charset="2"/>
              <a:buChar char=""/>
              <a:tabLst>
                <a:tab pos="457200" algn="l"/>
              </a:tabLst>
            </a:pPr>
            <a:r>
              <a:rPr lang="en-AU" sz="1800" dirty="0">
                <a:effectLst/>
                <a:latin typeface="Poppins" panose="00000500000000000000" pitchFamily="2" charset="0"/>
                <a:ea typeface="Times New Roman" panose="02020603050405020304" pitchFamily="18" charset="0"/>
                <a:cs typeface="Aptos" panose="020B0004020202020204" pitchFamily="34" charset="0"/>
              </a:rPr>
              <a:t>Created high risk schedules for </a:t>
            </a:r>
            <a:r>
              <a:rPr lang="en-AU" sz="1800" dirty="0" err="1">
                <a:effectLst/>
                <a:latin typeface="Poppins" panose="00000500000000000000" pitchFamily="2" charset="0"/>
                <a:ea typeface="Times New Roman" panose="02020603050405020304" pitchFamily="18" charset="0"/>
                <a:cs typeface="Aptos" panose="020B0004020202020204" pitchFamily="34" charset="0"/>
              </a:rPr>
              <a:t>HepB</a:t>
            </a:r>
            <a:r>
              <a:rPr lang="en-AU" sz="1800" dirty="0">
                <a:effectLst/>
                <a:latin typeface="Poppins" panose="00000500000000000000" pitchFamily="2" charset="0"/>
                <a:ea typeface="Times New Roman" panose="02020603050405020304" pitchFamily="18" charset="0"/>
                <a:cs typeface="Aptos" panose="020B0004020202020204" pitchFamily="34" charset="0"/>
              </a:rPr>
              <a:t> mother, HPV, </a:t>
            </a:r>
            <a:r>
              <a:rPr lang="en-AU" sz="1800" dirty="0" err="1">
                <a:effectLst/>
                <a:latin typeface="Poppins" panose="00000500000000000000" pitchFamily="2" charset="0"/>
                <a:ea typeface="Times New Roman" panose="02020603050405020304" pitchFamily="18" charset="0"/>
                <a:cs typeface="Aptos" panose="020B0004020202020204" pitchFamily="34" charset="0"/>
              </a:rPr>
              <a:t>MenB</a:t>
            </a:r>
            <a:r>
              <a:rPr lang="en-AU" sz="1800" dirty="0">
                <a:effectLst/>
                <a:latin typeface="Poppins" panose="00000500000000000000" pitchFamily="2" charset="0"/>
                <a:ea typeface="Times New Roman" panose="02020603050405020304" pitchFamily="18" charset="0"/>
                <a:cs typeface="Aptos" panose="020B0004020202020204" pitchFamily="34" charset="0"/>
              </a:rPr>
              <a:t>, PCV</a:t>
            </a:r>
            <a:endParaRPr lang="en-AU" sz="18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05000"/>
              </a:lnSpc>
              <a:buSzPts val="1000"/>
              <a:buFont typeface="Symbol" panose="05050102010706020507" pitchFamily="18" charset="2"/>
              <a:buChar char=""/>
              <a:tabLst>
                <a:tab pos="457200" algn="l"/>
              </a:tabLst>
            </a:pPr>
            <a:r>
              <a:rPr lang="en-AU" sz="1800" dirty="0">
                <a:effectLst/>
                <a:latin typeface="Poppins" panose="00000500000000000000" pitchFamily="2" charset="0"/>
                <a:ea typeface="Times New Roman" panose="02020603050405020304" pitchFamily="18" charset="0"/>
                <a:cs typeface="Aptos" panose="020B0004020202020204" pitchFamily="34" charset="0"/>
              </a:rPr>
              <a:t>Re-ordered the Immunisation Schedules list</a:t>
            </a:r>
            <a:endParaRPr lang="en-AU" sz="1800" dirty="0">
              <a:effectLst/>
              <a:latin typeface="Aptos" panose="020B0004020202020204" pitchFamily="34" charset="0"/>
              <a:ea typeface="Aptos" panose="020B0004020202020204" pitchFamily="34" charset="0"/>
              <a:cs typeface="Aptos" panose="020B0004020202020204" pitchFamily="34" charset="0"/>
            </a:endParaRPr>
          </a:p>
          <a:p>
            <a:r>
              <a:rPr lang="en-AU" sz="1800" dirty="0">
                <a:effectLst/>
                <a:latin typeface="Aptos" panose="020B0004020202020204" pitchFamily="34" charset="0"/>
                <a:ea typeface="Aptos" panose="020B0004020202020204" pitchFamily="34" charset="0"/>
                <a:cs typeface="Aptos" panose="020B0004020202020204" pitchFamily="34" charset="0"/>
              </a:rPr>
              <a:t> </a:t>
            </a:r>
          </a:p>
          <a:p>
            <a:endParaRPr lang="en-US" dirty="0">
              <a:cs typeface="Arial"/>
            </a:endParaRPr>
          </a:p>
        </p:txBody>
      </p:sp>
      <p:sp>
        <p:nvSpPr>
          <p:cNvPr id="4" name="Slide Number Placeholder 3">
            <a:extLst>
              <a:ext uri="{FF2B5EF4-FFF2-40B4-BE49-F238E27FC236}">
                <a16:creationId xmlns:a16="http://schemas.microsoft.com/office/drawing/2014/main" id="{5D16C7D1-9F45-824E-C1C8-1348E4303112}"/>
              </a:ext>
            </a:extLst>
          </p:cNvPr>
          <p:cNvSpPr>
            <a:spLocks noGrp="1"/>
          </p:cNvSpPr>
          <p:nvPr>
            <p:ph type="sldNum" sz="quarter" idx="5"/>
          </p:nvPr>
        </p:nvSpPr>
        <p:spPr/>
        <p:txBody>
          <a:bodyPr/>
          <a:lstStyle/>
          <a:p>
            <a:fld id="{D0C91046-FBC9-48E1-9EA8-1319D1C92B07}" type="slidenum">
              <a:rPr lang="en-NZ" smtClean="0"/>
              <a:t>5</a:t>
            </a:fld>
            <a:endParaRPr lang="en-NZ"/>
          </a:p>
        </p:txBody>
      </p:sp>
    </p:spTree>
    <p:extLst>
      <p:ext uri="{BB962C8B-B14F-4D97-AF65-F5344CB8AC3E}">
        <p14:creationId xmlns:p14="http://schemas.microsoft.com/office/powerpoint/2010/main" val="16170733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Arial"/>
              </a:rPr>
              <a:t>AIR send out a monthly Overdue list </a:t>
            </a:r>
          </a:p>
        </p:txBody>
      </p:sp>
      <p:sp>
        <p:nvSpPr>
          <p:cNvPr id="4" name="Slide Number Placeholder 3"/>
          <p:cNvSpPr>
            <a:spLocks noGrp="1"/>
          </p:cNvSpPr>
          <p:nvPr>
            <p:ph type="sldNum" sz="quarter" idx="5"/>
          </p:nvPr>
        </p:nvSpPr>
        <p:spPr/>
        <p:txBody>
          <a:bodyPr/>
          <a:lstStyle/>
          <a:p>
            <a:fld id="{D0C91046-FBC9-48E1-9EA8-1319D1C92B07}" type="slidenum">
              <a:rPr lang="en-NZ" smtClean="0"/>
              <a:t>6</a:t>
            </a:fld>
            <a:endParaRPr lang="en-NZ"/>
          </a:p>
        </p:txBody>
      </p:sp>
    </p:spTree>
    <p:extLst>
      <p:ext uri="{BB962C8B-B14F-4D97-AF65-F5344CB8AC3E}">
        <p14:creationId xmlns:p14="http://schemas.microsoft.com/office/powerpoint/2010/main" val="24597509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3AB07-A475-9CA3-72F2-8DC4D14E9F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BCD3A4-F792-28E3-8117-ABB31C7229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8B9149-A488-0A9C-0CF6-1A31622F89FD}"/>
              </a:ext>
            </a:extLst>
          </p:cNvPr>
          <p:cNvSpPr>
            <a:spLocks noGrp="1"/>
          </p:cNvSpPr>
          <p:nvPr>
            <p:ph type="body" idx="1"/>
          </p:nvPr>
        </p:nvSpPr>
        <p:spPr/>
        <p:txBody>
          <a:bodyPr/>
          <a:lstStyle/>
          <a:p>
            <a:r>
              <a:rPr lang="en-US" dirty="0">
                <a:cs typeface="Arial"/>
              </a:rPr>
              <a:t>Precall &amp; 3 Recalls are the expected requirement for Immunisation process in Practices</a:t>
            </a:r>
          </a:p>
          <a:p>
            <a:r>
              <a:rPr lang="en-US" dirty="0">
                <a:cs typeface="Arial"/>
              </a:rPr>
              <a:t>You can do your usual routine text or email initially – but if the </a:t>
            </a:r>
            <a:r>
              <a:rPr lang="en-US" dirty="0" err="1">
                <a:cs typeface="Arial"/>
              </a:rPr>
              <a:t>whanua</a:t>
            </a:r>
            <a:r>
              <a:rPr lang="en-US" dirty="0">
                <a:cs typeface="Arial"/>
              </a:rPr>
              <a:t> haven’t responded by the 3</a:t>
            </a:r>
            <a:r>
              <a:rPr lang="en-US" baseline="30000" dirty="0">
                <a:cs typeface="Arial"/>
              </a:rPr>
              <a:t>rd</a:t>
            </a:r>
            <a:r>
              <a:rPr lang="en-US" dirty="0">
                <a:cs typeface="Arial"/>
              </a:rPr>
              <a:t> attempt it is wise to attempt a phone call to check what is happening in their lives; especially if the previous </a:t>
            </a:r>
            <a:r>
              <a:rPr lang="en-US" dirty="0" err="1">
                <a:cs typeface="Arial"/>
              </a:rPr>
              <a:t>imms</a:t>
            </a:r>
            <a:r>
              <a:rPr lang="en-US" dirty="0">
                <a:cs typeface="Arial"/>
              </a:rPr>
              <a:t> have been given on time</a:t>
            </a:r>
          </a:p>
          <a:p>
            <a:pPr marL="171450" indent="-171450">
              <a:buFontTx/>
              <a:buChar char="-"/>
            </a:pPr>
            <a:r>
              <a:rPr lang="en-US" dirty="0">
                <a:cs typeface="Arial"/>
              </a:rPr>
              <a:t>It is worth spending time at this stage trying to make contact</a:t>
            </a:r>
          </a:p>
          <a:p>
            <a:pPr marL="171450" indent="-171450">
              <a:buFontTx/>
              <a:buChar char="-"/>
            </a:pPr>
            <a:r>
              <a:rPr lang="en-US" dirty="0">
                <a:cs typeface="Arial"/>
              </a:rPr>
              <a:t>Funding has been made available via the SLM </a:t>
            </a:r>
            <a:r>
              <a:rPr lang="en-US" dirty="0" err="1">
                <a:cs typeface="Arial"/>
              </a:rPr>
              <a:t>Imms</a:t>
            </a:r>
            <a:r>
              <a:rPr lang="en-US" dirty="0">
                <a:cs typeface="Arial"/>
              </a:rPr>
              <a:t> Plan Funding </a:t>
            </a:r>
          </a:p>
          <a:p>
            <a:pPr marL="0" indent="0">
              <a:buFontTx/>
              <a:buNone/>
            </a:pPr>
            <a:r>
              <a:rPr lang="en-US" dirty="0">
                <a:cs typeface="Arial"/>
              </a:rPr>
              <a:t>Attempting to make the next </a:t>
            </a:r>
            <a:r>
              <a:rPr lang="en-US" dirty="0" err="1">
                <a:cs typeface="Arial"/>
              </a:rPr>
              <a:t>Imms</a:t>
            </a:r>
            <a:r>
              <a:rPr lang="en-US" dirty="0">
                <a:cs typeface="Arial"/>
              </a:rPr>
              <a:t> Appt as they leave is helpful as it locks the appt in On Time and they get a reminder so they can change if it doesn’t suit</a:t>
            </a:r>
          </a:p>
          <a:p>
            <a:pPr marL="0" indent="0">
              <a:buFontTx/>
              <a:buNone/>
            </a:pPr>
            <a:r>
              <a:rPr lang="en-US" dirty="0">
                <a:cs typeface="Arial"/>
              </a:rPr>
              <a:t>We have now updated the Outreach Referral Guidelines to tighten the Referral times for 12 &amp; 15 </a:t>
            </a:r>
            <a:r>
              <a:rPr lang="en-US" dirty="0" err="1">
                <a:cs typeface="Arial"/>
              </a:rPr>
              <a:t>mth</a:t>
            </a:r>
            <a:r>
              <a:rPr lang="en-US" dirty="0">
                <a:cs typeface="Arial"/>
              </a:rPr>
              <a:t> </a:t>
            </a:r>
            <a:r>
              <a:rPr lang="en-US" dirty="0" err="1">
                <a:cs typeface="Arial"/>
              </a:rPr>
              <a:t>imms</a:t>
            </a:r>
            <a:r>
              <a:rPr lang="en-US" dirty="0">
                <a:cs typeface="Arial"/>
              </a:rPr>
              <a:t> </a:t>
            </a:r>
          </a:p>
          <a:p>
            <a:pPr marL="628650" lvl="1" indent="-171450">
              <a:buFontTx/>
              <a:buChar char="-"/>
            </a:pPr>
            <a:endParaRPr lang="en-US" dirty="0">
              <a:cs typeface="Arial"/>
            </a:endParaRPr>
          </a:p>
        </p:txBody>
      </p:sp>
      <p:sp>
        <p:nvSpPr>
          <p:cNvPr id="4" name="Slide Number Placeholder 3">
            <a:extLst>
              <a:ext uri="{FF2B5EF4-FFF2-40B4-BE49-F238E27FC236}">
                <a16:creationId xmlns:a16="http://schemas.microsoft.com/office/drawing/2014/main" id="{32AC58A1-71A7-24B5-C7D3-D318D56775CE}"/>
              </a:ext>
            </a:extLst>
          </p:cNvPr>
          <p:cNvSpPr>
            <a:spLocks noGrp="1"/>
          </p:cNvSpPr>
          <p:nvPr>
            <p:ph type="sldNum" sz="quarter" idx="5"/>
          </p:nvPr>
        </p:nvSpPr>
        <p:spPr/>
        <p:txBody>
          <a:bodyPr/>
          <a:lstStyle/>
          <a:p>
            <a:fld id="{D0C91046-FBC9-48E1-9EA8-1319D1C92B07}" type="slidenum">
              <a:rPr lang="en-NZ" smtClean="0"/>
              <a:t>7</a:t>
            </a:fld>
            <a:endParaRPr lang="en-NZ"/>
          </a:p>
        </p:txBody>
      </p:sp>
    </p:spTree>
    <p:extLst>
      <p:ext uri="{BB962C8B-B14F-4D97-AF65-F5344CB8AC3E}">
        <p14:creationId xmlns:p14="http://schemas.microsoft.com/office/powerpoint/2010/main" val="41389050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250388-0566-3B18-BFC2-A7AFB50165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0E3299-602E-1814-D356-784F25A0DD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7F34E1-50E2-D9C9-8F32-9EBFDCED60BA}"/>
              </a:ext>
            </a:extLst>
          </p:cNvPr>
          <p:cNvSpPr>
            <a:spLocks noGrp="1"/>
          </p:cNvSpPr>
          <p:nvPr>
            <p:ph type="body" idx="1"/>
          </p:nvPr>
        </p:nvSpPr>
        <p:spPr/>
        <p:txBody>
          <a:bodyPr/>
          <a:lstStyle/>
          <a:p>
            <a:r>
              <a:rPr lang="en-US" dirty="0">
                <a:cs typeface="Arial"/>
              </a:rPr>
              <a:t>Offer HPV at the 11 year visit </a:t>
            </a:r>
          </a:p>
          <a:p>
            <a:r>
              <a:rPr lang="en-US" dirty="0">
                <a:cs typeface="Arial"/>
              </a:rPr>
              <a:t>The School Based Programme still deliver HPV in Year 8 (2 doses 6 months apart) </a:t>
            </a:r>
          </a:p>
          <a:p>
            <a:r>
              <a:rPr lang="en-US" dirty="0">
                <a:cs typeface="Arial"/>
              </a:rPr>
              <a:t>The 1</a:t>
            </a:r>
            <a:r>
              <a:rPr lang="en-US" baseline="30000" dirty="0">
                <a:cs typeface="Arial"/>
              </a:rPr>
              <a:t>st</a:t>
            </a:r>
            <a:r>
              <a:rPr lang="en-US" dirty="0">
                <a:cs typeface="Arial"/>
              </a:rPr>
              <a:t> Dose can be given at the Practice; with the 2</a:t>
            </a:r>
            <a:r>
              <a:rPr lang="en-US" baseline="30000" dirty="0">
                <a:cs typeface="Arial"/>
              </a:rPr>
              <a:t>nd</a:t>
            </a:r>
            <a:r>
              <a:rPr lang="en-US" dirty="0">
                <a:cs typeface="Arial"/>
              </a:rPr>
              <a:t> dose through the School Programme </a:t>
            </a:r>
          </a:p>
          <a:p>
            <a:endParaRPr lang="en-US" dirty="0">
              <a:cs typeface="Arial"/>
            </a:endParaRPr>
          </a:p>
          <a:p>
            <a:r>
              <a:rPr lang="en-US" dirty="0">
                <a:cs typeface="Arial"/>
              </a:rPr>
              <a:t>Deborah      Putting on my Cervical Screening hat here - Cervical Cancer is the only cancer we now have a chance to eliminate.  We have the tools with HPV vaccination alongside the HPV self test. Boys initially were not offered the HPV vaccination until around 2015 and there is a cohort out there who are within the eligible age group that can access free HPV vaccination.  I would encourage every opportunity to offer this vaccination.  HPV cancers are found orally, anally, penile and cervical.  The toolkit is available we need to use it.  Aotearoa is not meeting the WHO targets and Australia is even achieving targets.  </a:t>
            </a:r>
          </a:p>
        </p:txBody>
      </p:sp>
      <p:sp>
        <p:nvSpPr>
          <p:cNvPr id="4" name="Slide Number Placeholder 3">
            <a:extLst>
              <a:ext uri="{FF2B5EF4-FFF2-40B4-BE49-F238E27FC236}">
                <a16:creationId xmlns:a16="http://schemas.microsoft.com/office/drawing/2014/main" id="{7B3C66F1-202E-4558-78C2-DABE08179628}"/>
              </a:ext>
            </a:extLst>
          </p:cNvPr>
          <p:cNvSpPr>
            <a:spLocks noGrp="1"/>
          </p:cNvSpPr>
          <p:nvPr>
            <p:ph type="sldNum" sz="quarter" idx="5"/>
          </p:nvPr>
        </p:nvSpPr>
        <p:spPr/>
        <p:txBody>
          <a:bodyPr/>
          <a:lstStyle/>
          <a:p>
            <a:fld id="{D0C91046-FBC9-48E1-9EA8-1319D1C92B07}" type="slidenum">
              <a:rPr lang="en-NZ" smtClean="0"/>
              <a:t>8</a:t>
            </a:fld>
            <a:endParaRPr lang="en-NZ"/>
          </a:p>
        </p:txBody>
      </p:sp>
    </p:spTree>
    <p:extLst>
      <p:ext uri="{BB962C8B-B14F-4D97-AF65-F5344CB8AC3E}">
        <p14:creationId xmlns:p14="http://schemas.microsoft.com/office/powerpoint/2010/main" val="18883839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EA436-F056-B0C7-87FE-85286049CA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AAC218-E287-039F-4677-B5A8683F2A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EA3BC9-39C0-1200-8C18-0B44B67DDC8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Arial"/>
              </a:rPr>
              <a:t>We are very lucky to see our Maori and Pacific providers supporting vaccination.  There are whanau who may respond to a Maori or Pacific provider if  you are not getting any response or struggling to reach.    </a:t>
            </a:r>
          </a:p>
          <a:p>
            <a:r>
              <a:rPr lang="en-US" dirty="0">
                <a:cs typeface="Arial"/>
              </a:rPr>
              <a:t>Supplement and support Outreach Services </a:t>
            </a:r>
          </a:p>
          <a:p>
            <a:r>
              <a:rPr lang="en-US" dirty="0">
                <a:cs typeface="Arial"/>
              </a:rPr>
              <a:t>Supporting Practice to reach whanau who are not connecting with pr</a:t>
            </a:r>
          </a:p>
          <a:p>
            <a:r>
              <a:rPr lang="en-US" dirty="0">
                <a:cs typeface="Arial"/>
              </a:rPr>
              <a:t>Non – enrolled patients could be referred to a Maori or Pacific Provider. </a:t>
            </a:r>
          </a:p>
          <a:p>
            <a:r>
              <a:rPr lang="en-US" dirty="0">
                <a:cs typeface="Arial"/>
              </a:rPr>
              <a:t>English as a 2</a:t>
            </a:r>
            <a:r>
              <a:rPr lang="en-US" baseline="30000" dirty="0">
                <a:cs typeface="Arial"/>
              </a:rPr>
              <a:t>nd</a:t>
            </a:r>
            <a:r>
              <a:rPr lang="en-US" dirty="0">
                <a:cs typeface="Arial"/>
              </a:rPr>
              <a:t> language.  Patient choice.  </a:t>
            </a:r>
          </a:p>
        </p:txBody>
      </p:sp>
      <p:sp>
        <p:nvSpPr>
          <p:cNvPr id="4" name="Slide Number Placeholder 3">
            <a:extLst>
              <a:ext uri="{FF2B5EF4-FFF2-40B4-BE49-F238E27FC236}">
                <a16:creationId xmlns:a16="http://schemas.microsoft.com/office/drawing/2014/main" id="{00127D93-9BEB-1020-59A5-1127FFC17869}"/>
              </a:ext>
            </a:extLst>
          </p:cNvPr>
          <p:cNvSpPr>
            <a:spLocks noGrp="1"/>
          </p:cNvSpPr>
          <p:nvPr>
            <p:ph type="sldNum" sz="quarter" idx="5"/>
          </p:nvPr>
        </p:nvSpPr>
        <p:spPr/>
        <p:txBody>
          <a:bodyPr/>
          <a:lstStyle/>
          <a:p>
            <a:fld id="{D0C91046-FBC9-48E1-9EA8-1319D1C92B07}" type="slidenum">
              <a:rPr lang="en-NZ" smtClean="0"/>
              <a:t>9</a:t>
            </a:fld>
            <a:endParaRPr lang="en-NZ"/>
          </a:p>
        </p:txBody>
      </p:sp>
    </p:spTree>
    <p:extLst>
      <p:ext uri="{BB962C8B-B14F-4D97-AF65-F5344CB8AC3E}">
        <p14:creationId xmlns:p14="http://schemas.microsoft.com/office/powerpoint/2010/main" val="23354090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00593-66BE-91E9-CB7F-239D28F24A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24F376-8AA4-91EB-A44F-CEDB0DC310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1281B1-7C10-0BE1-5D1F-EF50441820F5}"/>
              </a:ext>
            </a:extLst>
          </p:cNvPr>
          <p:cNvSpPr>
            <a:spLocks noGrp="1"/>
          </p:cNvSpPr>
          <p:nvPr>
            <p:ph type="body" idx="1"/>
          </p:nvPr>
        </p:nvSpPr>
        <p:spPr/>
        <p:txBody>
          <a:bodyPr/>
          <a:lstStyle/>
          <a:p>
            <a:endParaRPr lang="en-US" dirty="0">
              <a:cs typeface="Arial"/>
            </a:endParaRPr>
          </a:p>
        </p:txBody>
      </p:sp>
      <p:sp>
        <p:nvSpPr>
          <p:cNvPr id="4" name="Slide Number Placeholder 3">
            <a:extLst>
              <a:ext uri="{FF2B5EF4-FFF2-40B4-BE49-F238E27FC236}">
                <a16:creationId xmlns:a16="http://schemas.microsoft.com/office/drawing/2014/main" id="{FE9B3984-37B0-897E-518A-D75C389F5550}"/>
              </a:ext>
            </a:extLst>
          </p:cNvPr>
          <p:cNvSpPr>
            <a:spLocks noGrp="1"/>
          </p:cNvSpPr>
          <p:nvPr>
            <p:ph type="sldNum" sz="quarter" idx="5"/>
          </p:nvPr>
        </p:nvSpPr>
        <p:spPr/>
        <p:txBody>
          <a:bodyPr/>
          <a:lstStyle/>
          <a:p>
            <a:fld id="{D0C91046-FBC9-48E1-9EA8-1319D1C92B07}" type="slidenum">
              <a:rPr lang="en-NZ" smtClean="0"/>
              <a:t>10</a:t>
            </a:fld>
            <a:endParaRPr lang="en-NZ"/>
          </a:p>
        </p:txBody>
      </p:sp>
    </p:spTree>
    <p:extLst>
      <p:ext uri="{BB962C8B-B14F-4D97-AF65-F5344CB8AC3E}">
        <p14:creationId xmlns:p14="http://schemas.microsoft.com/office/powerpoint/2010/main" val="8468478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85ACF1A5-68A6-56D6-72EC-0E296DDFD84A}"/>
              </a:ext>
            </a:extLst>
          </p:cNvPr>
          <p:cNvSpPr>
            <a:spLocks noGrp="1"/>
          </p:cNvSpPr>
          <p:nvPr>
            <p:ph type="ctrTitle"/>
          </p:nvPr>
        </p:nvSpPr>
        <p:spPr>
          <a:xfrm>
            <a:off x="682337" y="1214438"/>
            <a:ext cx="9144000" cy="2387600"/>
          </a:xfrm>
        </p:spPr>
        <p:txBody>
          <a:bodyPr anchor="b">
            <a:normAutofit/>
          </a:bodyPr>
          <a:lstStyle>
            <a:lvl1pPr algn="l">
              <a:defRPr sz="6600" b="1">
                <a:solidFill>
                  <a:schemeClr val="bg1"/>
                </a:solidFill>
                <a:latin typeface="Poppins" panose="00000500000000000000" pitchFamily="2" charset="0"/>
                <a:cs typeface="Poppins" panose="00000500000000000000" pitchFamily="2" charset="0"/>
              </a:defRPr>
            </a:lvl1pPr>
          </a:lstStyle>
          <a:p>
            <a:r>
              <a:rPr lang="en-US"/>
              <a:t>Click to edit Master title style</a:t>
            </a:r>
            <a:endParaRPr lang="en-NZ" dirty="0"/>
          </a:p>
        </p:txBody>
      </p:sp>
      <p:sp>
        <p:nvSpPr>
          <p:cNvPr id="12" name="Subtitle 2">
            <a:extLst>
              <a:ext uri="{FF2B5EF4-FFF2-40B4-BE49-F238E27FC236}">
                <a16:creationId xmlns:a16="http://schemas.microsoft.com/office/drawing/2014/main" id="{54E53927-7B60-6FA6-8294-6C2871383828}"/>
              </a:ext>
            </a:extLst>
          </p:cNvPr>
          <p:cNvSpPr>
            <a:spLocks noGrp="1"/>
          </p:cNvSpPr>
          <p:nvPr>
            <p:ph type="subTitle" idx="1"/>
          </p:nvPr>
        </p:nvSpPr>
        <p:spPr>
          <a:xfrm>
            <a:off x="682335" y="3602038"/>
            <a:ext cx="8312727" cy="523153"/>
          </a:xfrm>
        </p:spPr>
        <p:txBody>
          <a:bodyPr>
            <a:normAutofit/>
          </a:bodyPr>
          <a:lstStyle>
            <a:lvl1pPr marL="0" indent="0" algn="l">
              <a:buNone/>
              <a:defRPr sz="3200">
                <a:solidFill>
                  <a:srgbClr val="30A1AC"/>
                </a:solidFill>
                <a:latin typeface="Poppins" panose="00000500000000000000" pitchFamily="2" charset="0"/>
                <a:cs typeface="Poppins"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dirty="0"/>
          </a:p>
        </p:txBody>
      </p:sp>
    </p:spTree>
    <p:extLst>
      <p:ext uri="{BB962C8B-B14F-4D97-AF65-F5344CB8AC3E}">
        <p14:creationId xmlns:p14="http://schemas.microsoft.com/office/powerpoint/2010/main" val="3898178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A0F0611-DB53-904F-D931-A58F9587EEE4}"/>
              </a:ext>
            </a:extLst>
          </p:cNvPr>
          <p:cNvSpPr>
            <a:spLocks noGrp="1"/>
          </p:cNvSpPr>
          <p:nvPr>
            <p:ph type="title"/>
          </p:nvPr>
        </p:nvSpPr>
        <p:spPr>
          <a:xfrm>
            <a:off x="838200" y="645682"/>
            <a:ext cx="10515600" cy="788266"/>
          </a:xfrm>
          <a:prstGeom prst="rect">
            <a:avLst/>
          </a:prstGeom>
        </p:spPr>
        <p:txBody>
          <a:bodyPr/>
          <a:lstStyle/>
          <a:p>
            <a:r>
              <a:rPr lang="en-US" b="1">
                <a:solidFill>
                  <a:srgbClr val="30A1AC"/>
                </a:solidFill>
                <a:latin typeface="Poppins" panose="00000500000000000000" pitchFamily="2" charset="0"/>
                <a:cs typeface="Poppins" panose="00000500000000000000" pitchFamily="2" charset="0"/>
              </a:rPr>
              <a:t>Click to edit Master title style</a:t>
            </a:r>
            <a:endParaRPr lang="en-NZ" b="1" dirty="0">
              <a:solidFill>
                <a:srgbClr val="30A1AC"/>
              </a:solidFill>
              <a:latin typeface="Poppins" panose="00000500000000000000" pitchFamily="2" charset="0"/>
              <a:cs typeface="Poppins" panose="00000500000000000000" pitchFamily="2" charset="0"/>
            </a:endParaRPr>
          </a:p>
        </p:txBody>
      </p:sp>
      <p:sp>
        <p:nvSpPr>
          <p:cNvPr id="8" name="Content Placeholder 2">
            <a:extLst>
              <a:ext uri="{FF2B5EF4-FFF2-40B4-BE49-F238E27FC236}">
                <a16:creationId xmlns:a16="http://schemas.microsoft.com/office/drawing/2014/main" id="{9B3C24CB-E57D-B130-AF87-D802D543C1CD}"/>
              </a:ext>
            </a:extLst>
          </p:cNvPr>
          <p:cNvSpPr>
            <a:spLocks noGrp="1"/>
          </p:cNvSpPr>
          <p:nvPr>
            <p:ph idx="4294967295"/>
          </p:nvPr>
        </p:nvSpPr>
        <p:spPr>
          <a:xfrm>
            <a:off x="838200" y="1517073"/>
            <a:ext cx="10515600" cy="4659890"/>
          </a:xfrm>
          <a:prstGeom prst="rect">
            <a:avLst/>
          </a:prstGeom>
        </p:spPr>
        <p:txBody>
          <a:bodyPr>
            <a:normAutofit/>
          </a:bodyPr>
          <a:lstStyle>
            <a:lvl1pPr>
              <a:defRPr>
                <a:solidFill>
                  <a:schemeClr val="tx2"/>
                </a:solidFill>
              </a:defRPr>
            </a:lvl1pPr>
          </a:lstStyle>
          <a:p>
            <a:pPr lvl="0"/>
            <a:r>
              <a:rPr lang="en-US" sz="1800"/>
              <a:t>Click to edit Master text styles</a:t>
            </a:r>
          </a:p>
        </p:txBody>
      </p:sp>
    </p:spTree>
    <p:extLst>
      <p:ext uri="{BB962C8B-B14F-4D97-AF65-F5344CB8AC3E}">
        <p14:creationId xmlns:p14="http://schemas.microsoft.com/office/powerpoint/2010/main" val="2735695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and text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07CC2FF5-F19D-B074-A9C0-901190C41ED3}"/>
              </a:ext>
            </a:extLst>
          </p:cNvPr>
          <p:cNvSpPr>
            <a:spLocks noGrp="1"/>
          </p:cNvSpPr>
          <p:nvPr>
            <p:ph type="title"/>
          </p:nvPr>
        </p:nvSpPr>
        <p:spPr>
          <a:xfrm>
            <a:off x="6096000" y="676855"/>
            <a:ext cx="5257800" cy="788266"/>
          </a:xfrm>
          <a:prstGeom prst="rect">
            <a:avLst/>
          </a:prstGeom>
        </p:spPr>
        <p:txBody>
          <a:bodyPr/>
          <a:lstStyle/>
          <a:p>
            <a:r>
              <a:rPr lang="en-US" b="1">
                <a:solidFill>
                  <a:srgbClr val="30A1AC"/>
                </a:solidFill>
                <a:latin typeface="Poppins" panose="00000500000000000000" pitchFamily="2" charset="0"/>
                <a:cs typeface="Poppins" panose="00000500000000000000" pitchFamily="2" charset="0"/>
              </a:rPr>
              <a:t>Click to edit Master title style</a:t>
            </a:r>
            <a:endParaRPr lang="en-NZ" b="1" dirty="0">
              <a:solidFill>
                <a:srgbClr val="30A1AC"/>
              </a:solidFill>
              <a:latin typeface="Poppins" panose="00000500000000000000" pitchFamily="2" charset="0"/>
              <a:cs typeface="Poppins" panose="00000500000000000000" pitchFamily="2" charset="0"/>
            </a:endParaRPr>
          </a:p>
        </p:txBody>
      </p:sp>
      <p:sp>
        <p:nvSpPr>
          <p:cNvPr id="4" name="Content Placeholder 2">
            <a:extLst>
              <a:ext uri="{FF2B5EF4-FFF2-40B4-BE49-F238E27FC236}">
                <a16:creationId xmlns:a16="http://schemas.microsoft.com/office/drawing/2014/main" id="{2E69E836-732A-E2E5-D0E9-F68BB912614B}"/>
              </a:ext>
            </a:extLst>
          </p:cNvPr>
          <p:cNvSpPr>
            <a:spLocks noGrp="1"/>
          </p:cNvSpPr>
          <p:nvPr>
            <p:ph idx="4294967295"/>
          </p:nvPr>
        </p:nvSpPr>
        <p:spPr>
          <a:xfrm>
            <a:off x="6096000" y="1517073"/>
            <a:ext cx="5257800" cy="4659890"/>
          </a:xfrm>
          <a:prstGeom prst="rect">
            <a:avLst/>
          </a:prstGeom>
        </p:spPr>
        <p:txBody>
          <a:bodyPr>
            <a:normAutofit/>
          </a:bodyPr>
          <a:lstStyle>
            <a:lvl1pPr>
              <a:defRPr>
                <a:solidFill>
                  <a:schemeClr val="tx2"/>
                </a:solidFill>
              </a:defRPr>
            </a:lvl1pPr>
          </a:lstStyle>
          <a:p>
            <a:pPr lvl="0"/>
            <a:r>
              <a:rPr lang="en-US" sz="1800"/>
              <a:t>Click to edit Master text styles</a:t>
            </a:r>
          </a:p>
        </p:txBody>
      </p:sp>
      <p:sp>
        <p:nvSpPr>
          <p:cNvPr id="5" name="Content Placeholder 2">
            <a:extLst>
              <a:ext uri="{FF2B5EF4-FFF2-40B4-BE49-F238E27FC236}">
                <a16:creationId xmlns:a16="http://schemas.microsoft.com/office/drawing/2014/main" id="{3F34F780-F4BF-FC4A-5A93-C0F23020E871}"/>
              </a:ext>
            </a:extLst>
          </p:cNvPr>
          <p:cNvSpPr>
            <a:spLocks noGrp="1"/>
          </p:cNvSpPr>
          <p:nvPr>
            <p:ph idx="4294967295"/>
          </p:nvPr>
        </p:nvSpPr>
        <p:spPr>
          <a:xfrm>
            <a:off x="529936" y="676855"/>
            <a:ext cx="5257800" cy="5500108"/>
          </a:xfrm>
          <a:prstGeom prst="rect">
            <a:avLst/>
          </a:prstGeom>
        </p:spPr>
        <p:txBody>
          <a:bodyPr>
            <a:normAutofit/>
          </a:bodyPr>
          <a:lstStyle>
            <a:lvl1pPr marL="0" indent="0">
              <a:buNone/>
              <a:defRPr>
                <a:blipFill>
                  <a:blip/>
                  <a:tile tx="-266700" ty="-1543050" sx="50000" sy="50000" flip="none" algn="tl"/>
                </a:blipFill>
              </a:defRPr>
            </a:lvl1pPr>
          </a:lstStyle>
          <a:p>
            <a:pPr lvl="0"/>
            <a:r>
              <a:rPr lang="en-US" sz="1800"/>
              <a:t>Click to edit Master text styles</a:t>
            </a:r>
          </a:p>
        </p:txBody>
      </p:sp>
    </p:spTree>
    <p:extLst>
      <p:ext uri="{BB962C8B-B14F-4D97-AF65-F5344CB8AC3E}">
        <p14:creationId xmlns:p14="http://schemas.microsoft.com/office/powerpoint/2010/main" val="387341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divide ">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CA3CF-DEC3-FC15-95F5-B02DD5A524DD}"/>
              </a:ext>
            </a:extLst>
          </p:cNvPr>
          <p:cNvSpPr>
            <a:spLocks noGrp="1"/>
          </p:cNvSpPr>
          <p:nvPr>
            <p:ph type="title" hasCustomPrompt="1"/>
          </p:nvPr>
        </p:nvSpPr>
        <p:spPr>
          <a:xfrm>
            <a:off x="5704491" y="592283"/>
            <a:ext cx="6007760" cy="973714"/>
          </a:xfrm>
        </p:spPr>
        <p:txBody>
          <a:bodyPr/>
          <a:lstStyle>
            <a:lvl1pPr>
              <a:defRPr b="0">
                <a:latin typeface="+mj-lt"/>
                <a:cs typeface="Poppins" panose="00000500000000000000" pitchFamily="2" charset="0"/>
              </a:defRPr>
            </a:lvl1pPr>
          </a:lstStyle>
          <a:p>
            <a:r>
              <a:rPr lang="en-US" dirty="0"/>
              <a:t>Click to add title</a:t>
            </a:r>
            <a:endParaRPr lang="en-NZ" dirty="0"/>
          </a:p>
        </p:txBody>
      </p:sp>
      <p:sp>
        <p:nvSpPr>
          <p:cNvPr id="3" name="Text Placeholder 2">
            <a:extLst>
              <a:ext uri="{FF2B5EF4-FFF2-40B4-BE49-F238E27FC236}">
                <a16:creationId xmlns:a16="http://schemas.microsoft.com/office/drawing/2014/main" id="{8D854D0A-8462-087C-4B82-5B1F10228037}"/>
              </a:ext>
            </a:extLst>
          </p:cNvPr>
          <p:cNvSpPr>
            <a:spLocks noGrp="1"/>
          </p:cNvSpPr>
          <p:nvPr>
            <p:ph type="body" idx="1"/>
          </p:nvPr>
        </p:nvSpPr>
        <p:spPr>
          <a:xfrm>
            <a:off x="631918" y="498763"/>
            <a:ext cx="4613564" cy="5860473"/>
          </a:xfrm>
        </p:spPr>
        <p:txBody>
          <a:bodyPr anchor="ctr">
            <a:normAutofit/>
          </a:bodyPr>
          <a:lstStyle>
            <a:lvl1pPr marL="0" indent="0" algn="ctr">
              <a:buNone/>
              <a:defRPr sz="4400" b="1">
                <a:solidFill>
                  <a:schemeClr val="bg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Content Placeholder 2">
            <a:extLst>
              <a:ext uri="{FF2B5EF4-FFF2-40B4-BE49-F238E27FC236}">
                <a16:creationId xmlns:a16="http://schemas.microsoft.com/office/drawing/2014/main" id="{AD640BC3-74B3-5DC5-F85B-C19A785D6550}"/>
              </a:ext>
            </a:extLst>
          </p:cNvPr>
          <p:cNvSpPr>
            <a:spLocks noGrp="1"/>
          </p:cNvSpPr>
          <p:nvPr>
            <p:ph idx="4294967295"/>
          </p:nvPr>
        </p:nvSpPr>
        <p:spPr>
          <a:xfrm>
            <a:off x="5704609" y="1517073"/>
            <a:ext cx="6005946" cy="4659890"/>
          </a:xfrm>
          <a:prstGeom prst="rect">
            <a:avLst/>
          </a:prstGeom>
        </p:spPr>
        <p:txBody>
          <a:bodyPr>
            <a:normAutofit/>
          </a:bodyPr>
          <a:lstStyle>
            <a:lvl1pPr>
              <a:defRPr>
                <a:solidFill>
                  <a:schemeClr val="tx2"/>
                </a:solidFill>
              </a:defRPr>
            </a:lvl1pPr>
          </a:lstStyle>
          <a:p>
            <a:pPr lvl="0"/>
            <a:r>
              <a:rPr lang="en-US" sz="1800"/>
              <a:t>Click to edit Master text styles</a:t>
            </a:r>
          </a:p>
        </p:txBody>
      </p:sp>
    </p:spTree>
    <p:extLst>
      <p:ext uri="{BB962C8B-B14F-4D97-AF65-F5344CB8AC3E}">
        <p14:creationId xmlns:p14="http://schemas.microsoft.com/office/powerpoint/2010/main" val="1251616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 stats/info ">
    <p:bg>
      <p:bgPr>
        <a:blipFill dpi="0" rotWithShape="1">
          <a:blip r:embed="rId2">
            <a:lum/>
          </a:blip>
          <a:srcRect/>
          <a:stretch>
            <a:fillRect t="-2000" b="-2000"/>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4C2380-CC50-9C7E-EA21-C25F3FA0DAEB}"/>
              </a:ext>
            </a:extLst>
          </p:cNvPr>
          <p:cNvSpPr>
            <a:spLocks noGrp="1"/>
          </p:cNvSpPr>
          <p:nvPr>
            <p:ph idx="10"/>
          </p:nvPr>
        </p:nvSpPr>
        <p:spPr>
          <a:xfrm>
            <a:off x="4404014" y="3429000"/>
            <a:ext cx="3356264" cy="1974273"/>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dirty="0"/>
          </a:p>
        </p:txBody>
      </p:sp>
      <p:sp>
        <p:nvSpPr>
          <p:cNvPr id="4" name="Content Placeholder 2">
            <a:extLst>
              <a:ext uri="{FF2B5EF4-FFF2-40B4-BE49-F238E27FC236}">
                <a16:creationId xmlns:a16="http://schemas.microsoft.com/office/drawing/2014/main" id="{2AB69F3C-C582-AF27-435C-2C347E486435}"/>
              </a:ext>
            </a:extLst>
          </p:cNvPr>
          <p:cNvSpPr>
            <a:spLocks noGrp="1"/>
          </p:cNvSpPr>
          <p:nvPr>
            <p:ph idx="11"/>
          </p:nvPr>
        </p:nvSpPr>
        <p:spPr>
          <a:xfrm>
            <a:off x="8201891" y="3428999"/>
            <a:ext cx="3335482" cy="1974273"/>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dirty="0"/>
          </a:p>
        </p:txBody>
      </p:sp>
      <p:sp>
        <p:nvSpPr>
          <p:cNvPr id="7" name="Content Placeholder 2">
            <a:extLst>
              <a:ext uri="{FF2B5EF4-FFF2-40B4-BE49-F238E27FC236}">
                <a16:creationId xmlns:a16="http://schemas.microsoft.com/office/drawing/2014/main" id="{F5808A06-1B28-ABC8-7E82-26B0514BCA60}"/>
              </a:ext>
            </a:extLst>
          </p:cNvPr>
          <p:cNvSpPr>
            <a:spLocks noGrp="1"/>
          </p:cNvSpPr>
          <p:nvPr>
            <p:ph idx="12"/>
          </p:nvPr>
        </p:nvSpPr>
        <p:spPr>
          <a:xfrm>
            <a:off x="654627" y="3428998"/>
            <a:ext cx="3356264" cy="1974273"/>
          </a:xfrm>
        </p:spPr>
        <p:txBody>
          <a:bodyPr>
            <a:normAutofit/>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dirty="0"/>
          </a:p>
        </p:txBody>
      </p:sp>
    </p:spTree>
    <p:extLst>
      <p:ext uri="{BB962C8B-B14F-4D97-AF65-F5344CB8AC3E}">
        <p14:creationId xmlns:p14="http://schemas.microsoft.com/office/powerpoint/2010/main" val="375231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A2381-508D-E172-76D9-74EC4A9A09FF}"/>
              </a:ext>
            </a:extLst>
          </p:cNvPr>
          <p:cNvSpPr>
            <a:spLocks noGrp="1"/>
          </p:cNvSpPr>
          <p:nvPr>
            <p:ph type="title"/>
          </p:nvPr>
        </p:nvSpPr>
        <p:spPr>
          <a:xfrm>
            <a:off x="838200" y="1892589"/>
            <a:ext cx="10515600" cy="1325563"/>
          </a:xfrm>
        </p:spPr>
        <p:txBody>
          <a:bodyPr/>
          <a:lstStyle>
            <a:lvl1pPr>
              <a:defRPr b="1">
                <a:solidFill>
                  <a:schemeClr val="bg1"/>
                </a:solidFill>
                <a:latin typeface="Poppins" panose="00000500000000000000" pitchFamily="2" charset="0"/>
                <a:cs typeface="Poppins" panose="00000500000000000000" pitchFamily="2" charset="0"/>
              </a:defRPr>
            </a:lvl1pPr>
          </a:lstStyle>
          <a:p>
            <a:r>
              <a:rPr lang="en-US"/>
              <a:t>Click to edit Master title style</a:t>
            </a:r>
            <a:endParaRPr lang="en-NZ" dirty="0"/>
          </a:p>
        </p:txBody>
      </p:sp>
    </p:spTree>
    <p:extLst>
      <p:ext uri="{BB962C8B-B14F-4D97-AF65-F5344CB8AC3E}">
        <p14:creationId xmlns:p14="http://schemas.microsoft.com/office/powerpoint/2010/main" val="42654485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E33334-FCB4-63FE-9B9C-781F6B04C7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dirty="0"/>
          </a:p>
        </p:txBody>
      </p:sp>
      <p:sp>
        <p:nvSpPr>
          <p:cNvPr id="3" name="Text Placeholder 2">
            <a:extLst>
              <a:ext uri="{FF2B5EF4-FFF2-40B4-BE49-F238E27FC236}">
                <a16:creationId xmlns:a16="http://schemas.microsoft.com/office/drawing/2014/main" id="{DD2B4B4B-9E8E-2582-B1E1-FBBBA72408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dirty="0"/>
          </a:p>
        </p:txBody>
      </p:sp>
      <p:sp>
        <p:nvSpPr>
          <p:cNvPr id="4" name="Date Placeholder 3">
            <a:extLst>
              <a:ext uri="{FF2B5EF4-FFF2-40B4-BE49-F238E27FC236}">
                <a16:creationId xmlns:a16="http://schemas.microsoft.com/office/drawing/2014/main" id="{D8B55F44-B5E4-9198-B0A8-97CD98959A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004890-B39C-47ED-BAF3-76E538E3F4C7}" type="datetimeFigureOut">
              <a:rPr lang="en-NZ" smtClean="0"/>
              <a:t>06/05/2025</a:t>
            </a:fld>
            <a:endParaRPr lang="en-NZ"/>
          </a:p>
        </p:txBody>
      </p:sp>
      <p:sp>
        <p:nvSpPr>
          <p:cNvPr id="5" name="Footer Placeholder 4">
            <a:extLst>
              <a:ext uri="{FF2B5EF4-FFF2-40B4-BE49-F238E27FC236}">
                <a16:creationId xmlns:a16="http://schemas.microsoft.com/office/drawing/2014/main" id="{4516910D-45B9-8602-8007-0464FAE365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dirty="0"/>
          </a:p>
        </p:txBody>
      </p:sp>
      <p:sp>
        <p:nvSpPr>
          <p:cNvPr id="6" name="Slide Number Placeholder 5">
            <a:extLst>
              <a:ext uri="{FF2B5EF4-FFF2-40B4-BE49-F238E27FC236}">
                <a16:creationId xmlns:a16="http://schemas.microsoft.com/office/drawing/2014/main" id="{A31CEF50-D720-DC21-FD6A-3EDB5853B6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CD0107-ED7C-4488-9FCF-9FF8D579D626}" type="slidenum">
              <a:rPr lang="en-NZ" smtClean="0"/>
              <a:t>‹#›</a:t>
            </a:fld>
            <a:endParaRPr lang="en-NZ"/>
          </a:p>
        </p:txBody>
      </p:sp>
    </p:spTree>
    <p:extLst>
      <p:ext uri="{BB962C8B-B14F-4D97-AF65-F5344CB8AC3E}">
        <p14:creationId xmlns:p14="http://schemas.microsoft.com/office/powerpoint/2010/main" val="259199620"/>
      </p:ext>
    </p:extLst>
  </p:cSld>
  <p:clrMap bg1="lt1" tx1="dk1" bg2="lt2" tx2="dk2" accent1="accent1" accent2="accent2" accent3="accent3" accent4="accent4" accent5="accent5" accent6="accent6" hlink="hlink" folHlink="folHlink"/>
  <p:sldLayoutIdLst>
    <p:sldLayoutId id="2147483649" r:id="rId1"/>
    <p:sldLayoutId id="2147483673" r:id="rId2"/>
    <p:sldLayoutId id="2147483693" r:id="rId3"/>
    <p:sldLayoutId id="2147483691" r:id="rId4"/>
    <p:sldLayoutId id="2147483677" r:id="rId5"/>
    <p:sldLayoutId id="2147483692"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immunicalc.tempsite.nz/"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mailto:AIR@southerndhb.govt.nz"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E7560-9663-BC3A-2903-54ACCB504F1C}"/>
              </a:ext>
            </a:extLst>
          </p:cNvPr>
          <p:cNvSpPr>
            <a:spLocks noGrp="1"/>
          </p:cNvSpPr>
          <p:nvPr>
            <p:ph type="ctrTitle"/>
          </p:nvPr>
        </p:nvSpPr>
        <p:spPr>
          <a:xfrm>
            <a:off x="747649" y="1519311"/>
            <a:ext cx="9615761" cy="3840480"/>
          </a:xfrm>
        </p:spPr>
        <p:txBody>
          <a:bodyPr>
            <a:normAutofit/>
          </a:bodyPr>
          <a:lstStyle/>
          <a:p>
            <a:r>
              <a:rPr lang="en-NZ" sz="4800" dirty="0">
                <a:latin typeface="Poppins"/>
                <a:cs typeface="Poppins"/>
              </a:rPr>
              <a:t>Practice Managers Forum</a:t>
            </a:r>
            <a:br>
              <a:rPr lang="en-NZ" sz="4800" dirty="0">
                <a:latin typeface="Poppins"/>
                <a:cs typeface="Poppins"/>
              </a:rPr>
            </a:br>
            <a:r>
              <a:rPr lang="en-NZ" sz="4800" dirty="0">
                <a:latin typeface="Poppins"/>
                <a:cs typeface="Poppins"/>
              </a:rPr>
              <a:t>Immunisation</a:t>
            </a:r>
            <a:br>
              <a:rPr lang="en-NZ" sz="4800" dirty="0">
                <a:latin typeface="Poppins"/>
                <a:cs typeface="Poppins"/>
              </a:rPr>
            </a:br>
            <a:r>
              <a:rPr lang="en-NZ" sz="4000" dirty="0">
                <a:latin typeface="Poppins"/>
                <a:cs typeface="Poppins"/>
              </a:rPr>
              <a:t>7</a:t>
            </a:r>
            <a:r>
              <a:rPr lang="en-NZ" sz="4000" baseline="30000" dirty="0">
                <a:latin typeface="Poppins"/>
                <a:cs typeface="Poppins"/>
              </a:rPr>
              <a:t>th</a:t>
            </a:r>
            <a:r>
              <a:rPr lang="en-NZ" sz="4000" dirty="0">
                <a:latin typeface="Poppins"/>
                <a:cs typeface="Poppins"/>
              </a:rPr>
              <a:t> May 2025</a:t>
            </a:r>
            <a:br>
              <a:rPr lang="en-NZ" dirty="0">
                <a:latin typeface="Poppins"/>
                <a:cs typeface="Poppins"/>
              </a:rPr>
            </a:br>
            <a:endParaRPr lang="en-NZ" dirty="0">
              <a:latin typeface="Poppins SemiBold"/>
              <a:cs typeface="Poppins SemiBold"/>
            </a:endParaRPr>
          </a:p>
        </p:txBody>
      </p:sp>
      <p:sp>
        <p:nvSpPr>
          <p:cNvPr id="3" name="Subtitle 2">
            <a:extLst>
              <a:ext uri="{FF2B5EF4-FFF2-40B4-BE49-F238E27FC236}">
                <a16:creationId xmlns:a16="http://schemas.microsoft.com/office/drawing/2014/main" id="{1BA9C5BD-C7D3-0BB6-55F4-0401574D6053}"/>
              </a:ext>
            </a:extLst>
          </p:cNvPr>
          <p:cNvSpPr>
            <a:spLocks noGrp="1"/>
          </p:cNvSpPr>
          <p:nvPr>
            <p:ph type="subTitle" idx="1"/>
          </p:nvPr>
        </p:nvSpPr>
        <p:spPr>
          <a:xfrm>
            <a:off x="-5918" y="4475616"/>
            <a:ext cx="12196849" cy="1377779"/>
          </a:xfrm>
        </p:spPr>
        <p:txBody>
          <a:bodyPr vert="horz" lIns="91440" tIns="45720" rIns="91440" bIns="45720" rtlCol="0" anchor="t">
            <a:normAutofit/>
          </a:bodyPr>
          <a:lstStyle/>
          <a:p>
            <a:r>
              <a:rPr lang="en-NZ" dirty="0" err="1">
                <a:latin typeface="Poppins"/>
                <a:cs typeface="Poppins"/>
              </a:rPr>
              <a:t>Te</a:t>
            </a:r>
            <a:r>
              <a:rPr lang="en-NZ" dirty="0">
                <a:latin typeface="Poppins"/>
                <a:cs typeface="Poppins"/>
              </a:rPr>
              <a:t> Whatu Ora Southern AIR </a:t>
            </a:r>
            <a:r>
              <a:rPr lang="en-NZ" sz="2400" dirty="0">
                <a:latin typeface="Poppins"/>
                <a:cs typeface="Poppins"/>
              </a:rPr>
              <a:t>– Deborah Kay-Corkin &amp; Rhiannon Barker</a:t>
            </a:r>
          </a:p>
          <a:p>
            <a:r>
              <a:rPr lang="en-NZ" dirty="0">
                <a:latin typeface="Poppins"/>
                <a:cs typeface="Poppins"/>
              </a:rPr>
              <a:t>WellSouth – </a:t>
            </a:r>
            <a:r>
              <a:rPr lang="en-NZ" sz="2400" dirty="0">
                <a:latin typeface="Poppins"/>
                <a:cs typeface="Poppins"/>
              </a:rPr>
              <a:t>Jillian Boniface </a:t>
            </a:r>
            <a:endParaRPr lang="en-NZ" sz="2400" dirty="0"/>
          </a:p>
        </p:txBody>
      </p:sp>
      <p:pic>
        <p:nvPicPr>
          <p:cNvPr id="1026" name="Picture 2">
            <a:extLst>
              <a:ext uri="{FF2B5EF4-FFF2-40B4-BE49-F238E27FC236}">
                <a16:creationId xmlns:a16="http://schemas.microsoft.com/office/drawing/2014/main" id="{EB0BE660-3B47-254D-24F1-B0F198CAA5C9}"/>
              </a:ext>
            </a:extLst>
          </p:cNvPr>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4844142" y="5856514"/>
            <a:ext cx="2503715" cy="10014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1539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46078-3C79-8BB2-30BA-FA559722E0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9BD916-5CF4-F6BE-E448-56E327C004C9}"/>
              </a:ext>
            </a:extLst>
          </p:cNvPr>
          <p:cNvSpPr>
            <a:spLocks noGrp="1"/>
          </p:cNvSpPr>
          <p:nvPr>
            <p:ph type="title"/>
          </p:nvPr>
        </p:nvSpPr>
        <p:spPr/>
        <p:txBody>
          <a:bodyPr>
            <a:normAutofit fontScale="90000"/>
          </a:bodyPr>
          <a:lstStyle/>
          <a:p>
            <a:br>
              <a:rPr lang="en-NZ" dirty="0"/>
            </a:br>
            <a:br>
              <a:rPr lang="en-NZ" dirty="0"/>
            </a:br>
            <a:br>
              <a:rPr lang="en-NZ" dirty="0"/>
            </a:br>
            <a:r>
              <a:rPr lang="en-NZ" dirty="0"/>
              <a:t>WellSouth </a:t>
            </a:r>
            <a:br>
              <a:rPr lang="en-NZ" dirty="0"/>
            </a:br>
            <a:r>
              <a:rPr lang="en-NZ" dirty="0"/>
              <a:t>Catch Up Calculator</a:t>
            </a:r>
            <a:br>
              <a:rPr lang="en-NZ" dirty="0"/>
            </a:br>
            <a:r>
              <a:rPr lang="en-NZ" dirty="0"/>
              <a:t> </a:t>
            </a:r>
            <a:br>
              <a:rPr lang="en-AU" dirty="0"/>
            </a:br>
            <a:br>
              <a:rPr lang="en-AU" dirty="0"/>
            </a:br>
            <a:endParaRPr lang="en-NZ" dirty="0"/>
          </a:p>
        </p:txBody>
      </p:sp>
      <p:sp>
        <p:nvSpPr>
          <p:cNvPr id="3" name="Text Placeholder 2">
            <a:extLst>
              <a:ext uri="{FF2B5EF4-FFF2-40B4-BE49-F238E27FC236}">
                <a16:creationId xmlns:a16="http://schemas.microsoft.com/office/drawing/2014/main" id="{6F46CCE7-A011-7306-FB99-F44F661BB4C1}"/>
              </a:ext>
            </a:extLst>
          </p:cNvPr>
          <p:cNvSpPr>
            <a:spLocks noGrp="1"/>
          </p:cNvSpPr>
          <p:nvPr>
            <p:ph type="body" idx="1"/>
          </p:nvPr>
        </p:nvSpPr>
        <p:spPr/>
        <p:txBody>
          <a:bodyPr>
            <a:normAutofit/>
          </a:bodyPr>
          <a:lstStyle/>
          <a:p>
            <a:pPr algn="l"/>
            <a:r>
              <a:rPr lang="en-NZ" sz="4800" dirty="0">
                <a:cs typeface="Poppins SemiBold"/>
              </a:rPr>
              <a:t>Immunisation Catch up Calculator</a:t>
            </a:r>
          </a:p>
        </p:txBody>
      </p:sp>
      <p:sp>
        <p:nvSpPr>
          <p:cNvPr id="5" name="Content Placeholder 4">
            <a:extLst>
              <a:ext uri="{FF2B5EF4-FFF2-40B4-BE49-F238E27FC236}">
                <a16:creationId xmlns:a16="http://schemas.microsoft.com/office/drawing/2014/main" id="{0F95C54E-8C63-5F55-C376-5B1735330086}"/>
              </a:ext>
            </a:extLst>
          </p:cNvPr>
          <p:cNvSpPr>
            <a:spLocks noGrp="1"/>
          </p:cNvSpPr>
          <p:nvPr>
            <p:ph idx="4294967295"/>
          </p:nvPr>
        </p:nvSpPr>
        <p:spPr>
          <a:xfrm>
            <a:off x="6281056" y="1825625"/>
            <a:ext cx="5072743" cy="4351338"/>
          </a:xfrm>
        </p:spPr>
        <p:txBody>
          <a:bodyPr>
            <a:normAutofit lnSpcReduction="10000"/>
          </a:bodyPr>
          <a:lstStyle/>
          <a:p>
            <a:r>
              <a:rPr lang="en-AU" dirty="0">
                <a:hlinkClick r:id="rId3"/>
              </a:rPr>
              <a:t>Immunisation Calculator</a:t>
            </a:r>
            <a:endParaRPr lang="en-AU" dirty="0"/>
          </a:p>
          <a:p>
            <a:r>
              <a:rPr lang="en-AU" sz="2400" dirty="0"/>
              <a:t>A Clinical Tool to manage Immunisation Catch Ups; particularly Overseas Records</a:t>
            </a:r>
          </a:p>
          <a:p>
            <a:r>
              <a:rPr lang="en-AU" sz="2400" dirty="0"/>
              <a:t>Records do need to be manually Entered into PMS for transfer to AIR </a:t>
            </a:r>
          </a:p>
          <a:p>
            <a:r>
              <a:rPr lang="en-AU" sz="2400" dirty="0"/>
              <a:t>Contact Jillian or Immunisation Coordinator for Training</a:t>
            </a:r>
          </a:p>
          <a:p>
            <a:r>
              <a:rPr lang="en-AU" sz="2400" dirty="0"/>
              <a:t>Working with National AIR to progress to immersion directly into AIR </a:t>
            </a:r>
          </a:p>
          <a:p>
            <a:endParaRPr lang="en-AU" dirty="0"/>
          </a:p>
          <a:p>
            <a:endParaRPr lang="en-AU" dirty="0"/>
          </a:p>
          <a:p>
            <a:endParaRPr lang="en-NZ" dirty="0"/>
          </a:p>
        </p:txBody>
      </p:sp>
    </p:spTree>
    <p:extLst>
      <p:ext uri="{BB962C8B-B14F-4D97-AF65-F5344CB8AC3E}">
        <p14:creationId xmlns:p14="http://schemas.microsoft.com/office/powerpoint/2010/main" val="1091735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45E7148-397F-D0F2-5E5D-9933ECBF37DE}"/>
              </a:ext>
            </a:extLst>
          </p:cNvPr>
          <p:cNvSpPr>
            <a:spLocks noGrp="1"/>
          </p:cNvSpPr>
          <p:nvPr>
            <p:ph type="body" idx="1"/>
          </p:nvPr>
        </p:nvSpPr>
        <p:spPr>
          <a:xfrm>
            <a:off x="773961" y="535887"/>
            <a:ext cx="4613564" cy="5860473"/>
          </a:xfrm>
        </p:spPr>
        <p:txBody>
          <a:bodyPr>
            <a:normAutofit/>
          </a:bodyPr>
          <a:lstStyle/>
          <a:p>
            <a:pPr algn="l">
              <a:lnSpc>
                <a:spcPct val="100000"/>
              </a:lnSpc>
            </a:pPr>
            <a:r>
              <a:rPr lang="en-NZ" sz="4800" dirty="0"/>
              <a:t>When to get in touch for support</a:t>
            </a:r>
            <a:endParaRPr lang="en-NZ" sz="4800" dirty="0">
              <a:cs typeface="Poppins SemiBold"/>
            </a:endParaRPr>
          </a:p>
        </p:txBody>
      </p:sp>
      <p:sp>
        <p:nvSpPr>
          <p:cNvPr id="4" name="Content Placeholder 3">
            <a:extLst>
              <a:ext uri="{FF2B5EF4-FFF2-40B4-BE49-F238E27FC236}">
                <a16:creationId xmlns:a16="http://schemas.microsoft.com/office/drawing/2014/main" id="{D04828EC-B083-9AEB-EABA-BE8E4C300F24}"/>
              </a:ext>
            </a:extLst>
          </p:cNvPr>
          <p:cNvSpPr>
            <a:spLocks noGrp="1"/>
          </p:cNvSpPr>
          <p:nvPr>
            <p:ph idx="4294967295"/>
          </p:nvPr>
        </p:nvSpPr>
        <p:spPr>
          <a:xfrm>
            <a:off x="5627832" y="658617"/>
            <a:ext cx="6005946" cy="5735040"/>
          </a:xfrm>
        </p:spPr>
        <p:txBody>
          <a:bodyPr vert="horz" lIns="91440" tIns="45720" rIns="91440" bIns="45720" rtlCol="0" anchor="t">
            <a:noAutofit/>
          </a:bodyPr>
          <a:lstStyle/>
          <a:p>
            <a:pPr marL="0" indent="0">
              <a:buNone/>
            </a:pPr>
            <a:r>
              <a:rPr lang="en-NZ" sz="2000" dirty="0">
                <a:cs typeface="Arial"/>
              </a:rPr>
              <a:t>Contact the AIR admin team on </a:t>
            </a:r>
            <a:endParaRPr lang="en-US" sz="2000" dirty="0"/>
          </a:p>
          <a:p>
            <a:pPr marL="0" indent="0">
              <a:buNone/>
            </a:pPr>
            <a:r>
              <a:rPr lang="en-NZ" sz="2000" dirty="0">
                <a:cs typeface="Arial"/>
              </a:rPr>
              <a:t>0800 787 998 or </a:t>
            </a:r>
            <a:r>
              <a:rPr lang="en-NZ" sz="2000" dirty="0">
                <a:cs typeface="Arial"/>
                <a:hlinkClick r:id="rId3"/>
              </a:rPr>
              <a:t>AIR@southerndhb.govt.nz</a:t>
            </a:r>
            <a:r>
              <a:rPr lang="en-NZ" sz="2000" dirty="0">
                <a:cs typeface="Arial"/>
              </a:rPr>
              <a:t> </a:t>
            </a:r>
          </a:p>
          <a:p>
            <a:pPr marL="0" indent="0">
              <a:buNone/>
            </a:pPr>
            <a:r>
              <a:rPr lang="en-NZ" sz="2000" dirty="0">
                <a:cs typeface="Arial"/>
              </a:rPr>
              <a:t>if you need:</a:t>
            </a:r>
          </a:p>
          <a:p>
            <a:r>
              <a:rPr lang="en-NZ" sz="2000" dirty="0">
                <a:cs typeface="Arial"/>
              </a:rPr>
              <a:t>Data entry errors fixed</a:t>
            </a:r>
          </a:p>
          <a:p>
            <a:r>
              <a:rPr lang="en-NZ" sz="2000" dirty="0">
                <a:cs typeface="Arial"/>
              </a:rPr>
              <a:t>Help with running reports from Power BI</a:t>
            </a:r>
          </a:p>
          <a:p>
            <a:r>
              <a:rPr lang="en-NZ" sz="2000" dirty="0">
                <a:cs typeface="Arial"/>
              </a:rPr>
              <a:t>Help with recording immunisations</a:t>
            </a:r>
          </a:p>
          <a:p>
            <a:endParaRPr lang="en-NZ" sz="2000" dirty="0">
              <a:cs typeface="Arial"/>
            </a:endParaRPr>
          </a:p>
          <a:p>
            <a:pPr marL="0" indent="0">
              <a:buNone/>
            </a:pPr>
            <a:r>
              <a:rPr lang="en-NZ" sz="2000" dirty="0">
                <a:cs typeface="Arial"/>
              </a:rPr>
              <a:t>Contact AIR service desk on</a:t>
            </a:r>
          </a:p>
          <a:p>
            <a:pPr marL="0" indent="0">
              <a:buNone/>
            </a:pPr>
            <a:r>
              <a:rPr lang="en-NZ" sz="2000" dirty="0">
                <a:cs typeface="Arial"/>
              </a:rPr>
              <a:t>0800 855 066 when you need:</a:t>
            </a:r>
          </a:p>
          <a:p>
            <a:r>
              <a:rPr lang="en-NZ" sz="2000" dirty="0">
                <a:cs typeface="Arial"/>
              </a:rPr>
              <a:t>Password resets</a:t>
            </a:r>
          </a:p>
          <a:p>
            <a:r>
              <a:rPr lang="en-NZ" sz="2000" dirty="0">
                <a:cs typeface="Arial"/>
              </a:rPr>
              <a:t>Accounts unlocked</a:t>
            </a:r>
          </a:p>
          <a:p>
            <a:r>
              <a:rPr lang="en-NZ" sz="2000" dirty="0">
                <a:cs typeface="Arial"/>
              </a:rPr>
              <a:t>Assistance with onboarding to AIR</a:t>
            </a:r>
          </a:p>
          <a:p>
            <a:r>
              <a:rPr lang="en-NZ" sz="2000" dirty="0">
                <a:cs typeface="Arial"/>
              </a:rPr>
              <a:t>Access to reporting tools</a:t>
            </a:r>
          </a:p>
          <a:p>
            <a:pPr marL="0" indent="0">
              <a:buNone/>
            </a:pPr>
            <a:endParaRPr lang="en-NZ" dirty="0">
              <a:cs typeface="Arial"/>
            </a:endParaRPr>
          </a:p>
        </p:txBody>
      </p:sp>
    </p:spTree>
    <p:extLst>
      <p:ext uri="{BB962C8B-B14F-4D97-AF65-F5344CB8AC3E}">
        <p14:creationId xmlns:p14="http://schemas.microsoft.com/office/powerpoint/2010/main" val="4079732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F02C164-A457-C596-CB69-D4B5A36DA475}"/>
              </a:ext>
            </a:extLst>
          </p:cNvPr>
          <p:cNvSpPr txBox="1"/>
          <p:nvPr/>
        </p:nvSpPr>
        <p:spPr>
          <a:xfrm>
            <a:off x="1089572" y="931917"/>
            <a:ext cx="5782442" cy="10002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NZ" sz="5900" b="1" dirty="0">
                <a:solidFill>
                  <a:srgbClr val="FFFFFF"/>
                </a:solidFill>
                <a:latin typeface="Poppins"/>
              </a:rPr>
              <a:t>Question Time</a:t>
            </a:r>
            <a:endParaRPr lang="en-NZ" sz="5900" b="1" dirty="0">
              <a:solidFill>
                <a:srgbClr val="FFFFFF"/>
              </a:solidFill>
              <a:latin typeface="Poppins"/>
              <a:cs typeface="Poppins"/>
            </a:endParaRPr>
          </a:p>
        </p:txBody>
      </p:sp>
      <p:pic>
        <p:nvPicPr>
          <p:cNvPr id="2" name="Picture 1">
            <a:extLst>
              <a:ext uri="{FF2B5EF4-FFF2-40B4-BE49-F238E27FC236}">
                <a16:creationId xmlns:a16="http://schemas.microsoft.com/office/drawing/2014/main" id="{99B28448-D545-C5FA-3737-C3AD690A42AA}"/>
              </a:ext>
            </a:extLst>
          </p:cNvPr>
          <p:cNvPicPr>
            <a:picLocks noChangeAspect="1"/>
          </p:cNvPicPr>
          <p:nvPr/>
        </p:nvPicPr>
        <p:blipFill>
          <a:blip r:embed="rId3"/>
          <a:stretch>
            <a:fillRect/>
          </a:stretch>
        </p:blipFill>
        <p:spPr>
          <a:xfrm>
            <a:off x="4672040" y="5759369"/>
            <a:ext cx="2499577" cy="999831"/>
          </a:xfrm>
          <a:prstGeom prst="rect">
            <a:avLst/>
          </a:prstGeom>
        </p:spPr>
      </p:pic>
    </p:spTree>
    <p:extLst>
      <p:ext uri="{BB962C8B-B14F-4D97-AF65-F5344CB8AC3E}">
        <p14:creationId xmlns:p14="http://schemas.microsoft.com/office/powerpoint/2010/main" val="4282757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6799FD-658C-9744-C7C6-577116E2FE6F}"/>
              </a:ext>
            </a:extLst>
          </p:cNvPr>
          <p:cNvSpPr>
            <a:spLocks noGrp="1"/>
          </p:cNvSpPr>
          <p:nvPr>
            <p:ph idx="4294967295"/>
          </p:nvPr>
        </p:nvSpPr>
        <p:spPr>
          <a:xfrm>
            <a:off x="707571" y="1654629"/>
            <a:ext cx="10515600" cy="3912734"/>
          </a:xfrm>
        </p:spPr>
        <p:txBody>
          <a:bodyPr vert="horz" lIns="91440" tIns="45720" rIns="91440" bIns="45720" rtlCol="0" anchor="t">
            <a:normAutofit fontScale="92500" lnSpcReduction="20000"/>
          </a:bodyPr>
          <a:lstStyle/>
          <a:p>
            <a:r>
              <a:rPr lang="en-NZ" dirty="0">
                <a:cs typeface="Arial"/>
              </a:rPr>
              <a:t>Data and the Story</a:t>
            </a:r>
          </a:p>
          <a:p>
            <a:r>
              <a:rPr lang="en-NZ" dirty="0">
                <a:cs typeface="Arial"/>
              </a:rPr>
              <a:t>Southern Tracking</a:t>
            </a:r>
          </a:p>
          <a:p>
            <a:r>
              <a:rPr lang="en-NZ" dirty="0">
                <a:cs typeface="Arial"/>
              </a:rPr>
              <a:t>Medtech Update</a:t>
            </a:r>
          </a:p>
          <a:p>
            <a:r>
              <a:rPr lang="en-NZ" dirty="0">
                <a:cs typeface="Arial"/>
              </a:rPr>
              <a:t>Thalamus Dashboard comparison</a:t>
            </a:r>
          </a:p>
          <a:p>
            <a:r>
              <a:rPr lang="en-NZ" dirty="0">
                <a:cs typeface="Arial"/>
              </a:rPr>
              <a:t>Tips and Tricks</a:t>
            </a:r>
          </a:p>
          <a:p>
            <a:r>
              <a:rPr lang="en-NZ" dirty="0">
                <a:cs typeface="Arial"/>
              </a:rPr>
              <a:t>Updated Outreach Guidelines</a:t>
            </a:r>
          </a:p>
          <a:p>
            <a:r>
              <a:rPr lang="en-NZ" dirty="0">
                <a:cs typeface="Arial"/>
              </a:rPr>
              <a:t>Emerging roles of Maori and Pacific Immunisation providers </a:t>
            </a:r>
          </a:p>
          <a:p>
            <a:r>
              <a:rPr lang="en-NZ" dirty="0">
                <a:cs typeface="Arial"/>
              </a:rPr>
              <a:t>Tips and Tricks</a:t>
            </a:r>
          </a:p>
          <a:p>
            <a:r>
              <a:rPr lang="en-NZ" dirty="0">
                <a:cs typeface="Arial"/>
              </a:rPr>
              <a:t>Overseas catch ups. Calculator Jillian</a:t>
            </a:r>
          </a:p>
          <a:p>
            <a:endParaRPr lang="en-NZ" dirty="0">
              <a:cs typeface="Arial"/>
            </a:endParaRPr>
          </a:p>
        </p:txBody>
      </p:sp>
      <p:sp>
        <p:nvSpPr>
          <p:cNvPr id="4" name="Title 1">
            <a:extLst>
              <a:ext uri="{FF2B5EF4-FFF2-40B4-BE49-F238E27FC236}">
                <a16:creationId xmlns:a16="http://schemas.microsoft.com/office/drawing/2014/main" id="{260D9FFF-9F1C-D792-F63C-D6112D65FC0B}"/>
              </a:ext>
            </a:extLst>
          </p:cNvPr>
          <p:cNvSpPr>
            <a:spLocks noGrp="1"/>
          </p:cNvSpPr>
          <p:nvPr>
            <p:ph type="title"/>
          </p:nvPr>
        </p:nvSpPr>
        <p:spPr>
          <a:xfrm>
            <a:off x="838200" y="646113"/>
            <a:ext cx="10515600" cy="856116"/>
          </a:xfrm>
        </p:spPr>
        <p:txBody>
          <a:bodyPr>
            <a:normAutofit fontScale="90000"/>
          </a:bodyPr>
          <a:lstStyle/>
          <a:p>
            <a:br>
              <a:rPr lang="en-NZ" sz="4000" dirty="0"/>
            </a:br>
            <a:br>
              <a:rPr lang="en-NZ" sz="4000" dirty="0"/>
            </a:br>
            <a:r>
              <a:rPr lang="en-NZ" dirty="0"/>
              <a:t>Collaborative Partnerships</a:t>
            </a:r>
            <a:br>
              <a:rPr lang="en-NZ" sz="4000" dirty="0"/>
            </a:br>
            <a:br>
              <a:rPr lang="en-NZ" dirty="0">
                <a:cs typeface="Arial"/>
              </a:rPr>
            </a:br>
            <a:endParaRPr lang="en-NZ" dirty="0"/>
          </a:p>
        </p:txBody>
      </p:sp>
    </p:spTree>
    <p:extLst>
      <p:ext uri="{BB962C8B-B14F-4D97-AF65-F5344CB8AC3E}">
        <p14:creationId xmlns:p14="http://schemas.microsoft.com/office/powerpoint/2010/main" val="1496954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356C2-E4F9-23B7-A5F7-3DFD523274C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79F54B1-5E20-3043-A2DA-435A1340DC17}"/>
              </a:ext>
            </a:extLst>
          </p:cNvPr>
          <p:cNvSpPr>
            <a:spLocks noGrp="1"/>
          </p:cNvSpPr>
          <p:nvPr>
            <p:ph type="title"/>
          </p:nvPr>
        </p:nvSpPr>
        <p:spPr/>
        <p:txBody>
          <a:bodyPr/>
          <a:lstStyle/>
          <a:p>
            <a:r>
              <a:rPr lang="en-NZ" dirty="0"/>
              <a:t>Data and the Story</a:t>
            </a:r>
          </a:p>
        </p:txBody>
      </p:sp>
      <p:sp>
        <p:nvSpPr>
          <p:cNvPr id="3" name="Text Placeholder 2">
            <a:extLst>
              <a:ext uri="{FF2B5EF4-FFF2-40B4-BE49-F238E27FC236}">
                <a16:creationId xmlns:a16="http://schemas.microsoft.com/office/drawing/2014/main" id="{9959EA94-9367-F671-FCC7-018E789FEFFD}"/>
              </a:ext>
            </a:extLst>
          </p:cNvPr>
          <p:cNvSpPr>
            <a:spLocks noGrp="1"/>
          </p:cNvSpPr>
          <p:nvPr>
            <p:ph type="body" idx="1"/>
          </p:nvPr>
        </p:nvSpPr>
        <p:spPr/>
        <p:txBody>
          <a:bodyPr>
            <a:normAutofit/>
          </a:bodyPr>
          <a:lstStyle/>
          <a:p>
            <a:pPr algn="l"/>
            <a:r>
              <a:rPr lang="en-NZ" sz="4800" dirty="0"/>
              <a:t>Reports - why </a:t>
            </a:r>
          </a:p>
          <a:p>
            <a:pPr algn="l"/>
            <a:r>
              <a:rPr lang="en-NZ" sz="4800" dirty="0"/>
              <a:t>oh why</a:t>
            </a:r>
            <a:endParaRPr lang="en-NZ" sz="4800" dirty="0">
              <a:cs typeface="Poppins SemiBold"/>
            </a:endParaRPr>
          </a:p>
        </p:txBody>
      </p:sp>
      <p:sp>
        <p:nvSpPr>
          <p:cNvPr id="5" name="Content Placeholder 4">
            <a:extLst>
              <a:ext uri="{FF2B5EF4-FFF2-40B4-BE49-F238E27FC236}">
                <a16:creationId xmlns:a16="http://schemas.microsoft.com/office/drawing/2014/main" id="{09380D29-993B-A75C-CA03-BF85F76DD28C}"/>
              </a:ext>
            </a:extLst>
          </p:cNvPr>
          <p:cNvSpPr>
            <a:spLocks noGrp="1"/>
          </p:cNvSpPr>
          <p:nvPr>
            <p:ph idx="4294967295"/>
          </p:nvPr>
        </p:nvSpPr>
        <p:spPr>
          <a:xfrm>
            <a:off x="5704609" y="1517073"/>
            <a:ext cx="6005946" cy="4659890"/>
          </a:xfrm>
        </p:spPr>
        <p:txBody>
          <a:bodyPr>
            <a:normAutofit lnSpcReduction="10000"/>
          </a:bodyPr>
          <a:lstStyle/>
          <a:p>
            <a:r>
              <a:rPr lang="en-NZ" dirty="0"/>
              <a:t>Data and the story</a:t>
            </a:r>
          </a:p>
          <a:p>
            <a:r>
              <a:rPr lang="en-NZ" dirty="0"/>
              <a:t>We know our experts are in the practice</a:t>
            </a:r>
          </a:p>
          <a:p>
            <a:r>
              <a:rPr lang="en-NZ" dirty="0"/>
              <a:t>The story comes from practice</a:t>
            </a:r>
          </a:p>
          <a:p>
            <a:r>
              <a:rPr lang="en-NZ" dirty="0"/>
              <a:t>AIR need to have your story to create the data </a:t>
            </a:r>
          </a:p>
          <a:p>
            <a:r>
              <a:rPr lang="en-NZ" dirty="0"/>
              <a:t>Communication, following the monthly report  is critical for us to maintain credibility of the data and eliminate further pressure on your teams. </a:t>
            </a:r>
          </a:p>
          <a:p>
            <a:endParaRPr lang="en-NZ" dirty="0"/>
          </a:p>
        </p:txBody>
      </p:sp>
    </p:spTree>
    <p:extLst>
      <p:ext uri="{BB962C8B-B14F-4D97-AF65-F5344CB8AC3E}">
        <p14:creationId xmlns:p14="http://schemas.microsoft.com/office/powerpoint/2010/main" val="450765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EDC4C-4E25-4B49-64AA-040DEABB6D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4F279B-BCAB-03C9-7D90-3E366733952D}"/>
              </a:ext>
            </a:extLst>
          </p:cNvPr>
          <p:cNvSpPr>
            <a:spLocks noGrp="1"/>
          </p:cNvSpPr>
          <p:nvPr>
            <p:ph type="title"/>
          </p:nvPr>
        </p:nvSpPr>
        <p:spPr/>
        <p:txBody>
          <a:bodyPr/>
          <a:lstStyle/>
          <a:p>
            <a:r>
              <a:rPr lang="mi-NZ"/>
              <a:t>Southern Tracking</a:t>
            </a:r>
            <a:endParaRPr lang="en-NZ"/>
          </a:p>
        </p:txBody>
      </p:sp>
      <p:sp>
        <p:nvSpPr>
          <p:cNvPr id="10" name="Content Placeholder 4">
            <a:extLst>
              <a:ext uri="{FF2B5EF4-FFF2-40B4-BE49-F238E27FC236}">
                <a16:creationId xmlns:a16="http://schemas.microsoft.com/office/drawing/2014/main" id="{A2E6DA57-44C3-5C0C-15E5-16986EB227C3}"/>
              </a:ext>
            </a:extLst>
          </p:cNvPr>
          <p:cNvSpPr>
            <a:spLocks noGrp="1"/>
          </p:cNvSpPr>
          <p:nvPr>
            <p:ph idx="4294967295"/>
          </p:nvPr>
        </p:nvSpPr>
        <p:spPr>
          <a:xfrm>
            <a:off x="838200" y="1517073"/>
            <a:ext cx="10515600" cy="4659890"/>
          </a:xfrm>
        </p:spPr>
        <p:txBody>
          <a:bodyPr>
            <a:normAutofit/>
          </a:bodyPr>
          <a:lstStyle/>
          <a:p>
            <a:r>
              <a:rPr lang="mi-NZ" dirty="0"/>
              <a:t>Current coverage – 87% for under 2 year olds</a:t>
            </a:r>
          </a:p>
          <a:p>
            <a:r>
              <a:rPr lang="mi-NZ" dirty="0"/>
              <a:t>85% Pacific coverage</a:t>
            </a:r>
          </a:p>
          <a:p>
            <a:r>
              <a:rPr lang="mi-NZ" dirty="0"/>
              <a:t>82% coverage for Māori, 3 children to vaccinate</a:t>
            </a:r>
          </a:p>
          <a:p>
            <a:r>
              <a:rPr lang="mi-NZ" dirty="0"/>
              <a:t>We are at 85% for children turning 2 next quarter</a:t>
            </a:r>
          </a:p>
        </p:txBody>
      </p:sp>
      <p:pic>
        <p:nvPicPr>
          <p:cNvPr id="12" name="Picture 11">
            <a:extLst>
              <a:ext uri="{FF2B5EF4-FFF2-40B4-BE49-F238E27FC236}">
                <a16:creationId xmlns:a16="http://schemas.microsoft.com/office/drawing/2014/main" id="{D416FA8D-1D03-D0B2-78F1-49240362050E}"/>
              </a:ext>
            </a:extLst>
          </p:cNvPr>
          <p:cNvPicPr>
            <a:picLocks noChangeAspect="1"/>
          </p:cNvPicPr>
          <p:nvPr/>
        </p:nvPicPr>
        <p:blipFill>
          <a:blip r:embed="rId3"/>
          <a:stretch>
            <a:fillRect/>
          </a:stretch>
        </p:blipFill>
        <p:spPr>
          <a:xfrm>
            <a:off x="342900" y="3588941"/>
            <a:ext cx="11506200" cy="2324100"/>
          </a:xfrm>
          <a:prstGeom prst="rect">
            <a:avLst/>
          </a:prstGeom>
        </p:spPr>
      </p:pic>
    </p:spTree>
    <p:extLst>
      <p:ext uri="{BB962C8B-B14F-4D97-AF65-F5344CB8AC3E}">
        <p14:creationId xmlns:p14="http://schemas.microsoft.com/office/powerpoint/2010/main" val="397593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66FB8-F227-B5D7-1C25-3021869033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A0A435-1642-6990-7436-D379CEFC68BE}"/>
              </a:ext>
            </a:extLst>
          </p:cNvPr>
          <p:cNvSpPr>
            <a:spLocks noGrp="1"/>
          </p:cNvSpPr>
          <p:nvPr>
            <p:ph type="title"/>
          </p:nvPr>
        </p:nvSpPr>
        <p:spPr>
          <a:xfrm>
            <a:off x="5702795" y="498763"/>
            <a:ext cx="6007760" cy="973714"/>
          </a:xfrm>
        </p:spPr>
        <p:txBody>
          <a:bodyPr>
            <a:normAutofit/>
          </a:bodyPr>
          <a:lstStyle/>
          <a:p>
            <a:r>
              <a:rPr lang="en-NZ" sz="2800" dirty="0"/>
              <a:t>Medtech Update – April 2025</a:t>
            </a:r>
          </a:p>
        </p:txBody>
      </p:sp>
      <p:sp>
        <p:nvSpPr>
          <p:cNvPr id="3" name="Text Placeholder 2">
            <a:extLst>
              <a:ext uri="{FF2B5EF4-FFF2-40B4-BE49-F238E27FC236}">
                <a16:creationId xmlns:a16="http://schemas.microsoft.com/office/drawing/2014/main" id="{1E1159C6-2D75-46B8-172D-CA59A70B585F}"/>
              </a:ext>
            </a:extLst>
          </p:cNvPr>
          <p:cNvSpPr>
            <a:spLocks noGrp="1"/>
          </p:cNvSpPr>
          <p:nvPr>
            <p:ph type="body" idx="1"/>
          </p:nvPr>
        </p:nvSpPr>
        <p:spPr/>
        <p:txBody>
          <a:bodyPr>
            <a:normAutofit/>
          </a:bodyPr>
          <a:lstStyle/>
          <a:p>
            <a:pPr algn="l"/>
            <a:r>
              <a:rPr lang="en-NZ" sz="4800" dirty="0"/>
              <a:t>Working Together and Improving Immunisation Uptake</a:t>
            </a:r>
            <a:endParaRPr lang="en-NZ" sz="4800" dirty="0">
              <a:cs typeface="Poppins SemiBold"/>
            </a:endParaRPr>
          </a:p>
        </p:txBody>
      </p:sp>
      <p:sp>
        <p:nvSpPr>
          <p:cNvPr id="4" name="Content Placeholder 3">
            <a:extLst>
              <a:ext uri="{FF2B5EF4-FFF2-40B4-BE49-F238E27FC236}">
                <a16:creationId xmlns:a16="http://schemas.microsoft.com/office/drawing/2014/main" id="{7E0E4CF3-10D8-70B5-F10D-5EC24724EEAD}"/>
              </a:ext>
            </a:extLst>
          </p:cNvPr>
          <p:cNvSpPr>
            <a:spLocks noGrp="1"/>
          </p:cNvSpPr>
          <p:nvPr>
            <p:ph idx="4294967295"/>
          </p:nvPr>
        </p:nvSpPr>
        <p:spPr>
          <a:xfrm>
            <a:off x="5704609" y="1517073"/>
            <a:ext cx="6005946" cy="4659890"/>
          </a:xfrm>
        </p:spPr>
        <p:txBody>
          <a:bodyPr>
            <a:normAutofit fontScale="25000" lnSpcReduction="20000"/>
          </a:bodyPr>
          <a:lstStyle/>
          <a:p>
            <a:pPr>
              <a:lnSpc>
                <a:spcPct val="105000"/>
              </a:lnSpc>
              <a:spcAft>
                <a:spcPts val="800"/>
              </a:spcAft>
              <a:buNone/>
            </a:pPr>
            <a:r>
              <a:rPr lang="en-AU" sz="6400" dirty="0">
                <a:effectLst/>
                <a:latin typeface="Poppins" panose="00000500000000000000" pitchFamily="2" charset="0"/>
                <a:ea typeface="Aptos" panose="020B0004020202020204" pitchFamily="34" charset="0"/>
                <a:cs typeface="Aptos" panose="020B0004020202020204" pitchFamily="34" charset="0"/>
              </a:rPr>
              <a:t>On 28 April Medtech made the below changes available in an Evolution Immunisation Update - April 2025. </a:t>
            </a:r>
            <a:r>
              <a:rPr lang="en-AU" sz="6400" b="1" dirty="0">
                <a:effectLst/>
                <a:latin typeface="Poppins" panose="00000500000000000000" pitchFamily="2" charset="0"/>
                <a:ea typeface="Aptos" panose="020B0004020202020204" pitchFamily="34" charset="0"/>
                <a:cs typeface="Aptos" panose="020B0004020202020204" pitchFamily="34" charset="0"/>
              </a:rPr>
              <a:t>Please communicate to all practices using Medtech Evolution the importance of making this update and reading the release notes as soon as possible. </a:t>
            </a:r>
          </a:p>
          <a:p>
            <a:pPr>
              <a:lnSpc>
                <a:spcPct val="105000"/>
              </a:lnSpc>
              <a:spcAft>
                <a:spcPts val="800"/>
              </a:spcAft>
              <a:buNone/>
            </a:pPr>
            <a:r>
              <a:rPr lang="en-AU" sz="6400" dirty="0">
                <a:effectLst/>
                <a:latin typeface="Poppins" panose="00000500000000000000" pitchFamily="2" charset="0"/>
                <a:ea typeface="Aptos" panose="020B0004020202020204" pitchFamily="34" charset="0"/>
                <a:cs typeface="Aptos" panose="020B0004020202020204" pitchFamily="34" charset="0"/>
              </a:rPr>
              <a:t>The update includes:</a:t>
            </a:r>
            <a:endParaRPr lang="en-AU" sz="64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05000"/>
              </a:lnSpc>
              <a:buSzPts val="1000"/>
              <a:buFont typeface="Symbol" panose="05050102010706020507" pitchFamily="18" charset="2"/>
              <a:buChar char=""/>
              <a:tabLst>
                <a:tab pos="457200" algn="l"/>
              </a:tabLst>
            </a:pPr>
            <a:r>
              <a:rPr lang="en-AU" sz="6400" dirty="0">
                <a:effectLst/>
                <a:latin typeface="Poppins" panose="00000500000000000000" pitchFamily="2" charset="0"/>
                <a:ea typeface="Times New Roman" panose="02020603050405020304" pitchFamily="18" charset="0"/>
                <a:cs typeface="Aptos" panose="020B0004020202020204" pitchFamily="34" charset="0"/>
              </a:rPr>
              <a:t>Updated the CIS to include PCV13 instead of PCV10</a:t>
            </a:r>
            <a:endParaRPr lang="en-AU" sz="64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05000"/>
              </a:lnSpc>
              <a:buSzPts val="1000"/>
              <a:buFont typeface="Symbol" panose="05050102010706020507" pitchFamily="18" charset="2"/>
              <a:buChar char=""/>
              <a:tabLst>
                <a:tab pos="457200" algn="l"/>
              </a:tabLst>
            </a:pPr>
            <a:r>
              <a:rPr lang="en-AU" sz="6400" dirty="0">
                <a:effectLst/>
                <a:latin typeface="Poppins" panose="00000500000000000000" pitchFamily="2" charset="0"/>
                <a:ea typeface="Times New Roman" panose="02020603050405020304" pitchFamily="18" charset="0"/>
                <a:cs typeface="Aptos" panose="020B0004020202020204" pitchFamily="34" charset="0"/>
              </a:rPr>
              <a:t>Updated the CIS to include </a:t>
            </a:r>
            <a:r>
              <a:rPr lang="en-AU" sz="6400" dirty="0" err="1">
                <a:effectLst/>
                <a:latin typeface="Poppins" panose="00000500000000000000" pitchFamily="2" charset="0"/>
                <a:ea typeface="Times New Roman" panose="02020603050405020304" pitchFamily="18" charset="0"/>
                <a:cs typeface="Aptos" panose="020B0004020202020204" pitchFamily="34" charset="0"/>
              </a:rPr>
              <a:t>MenB</a:t>
            </a:r>
            <a:r>
              <a:rPr lang="en-AU" sz="6400" dirty="0">
                <a:effectLst/>
                <a:latin typeface="Poppins" panose="00000500000000000000" pitchFamily="2" charset="0"/>
                <a:ea typeface="Times New Roman" panose="02020603050405020304" pitchFamily="18" charset="0"/>
                <a:cs typeface="Aptos" panose="020B0004020202020204" pitchFamily="34" charset="0"/>
              </a:rPr>
              <a:t> (3mth, 5mth, 12mth)</a:t>
            </a:r>
            <a:endParaRPr lang="en-AU" sz="64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05000"/>
              </a:lnSpc>
              <a:buSzPts val="1000"/>
              <a:buFont typeface="Symbol" panose="05050102010706020507" pitchFamily="18" charset="2"/>
              <a:buChar char=""/>
              <a:tabLst>
                <a:tab pos="457200" algn="l"/>
              </a:tabLst>
            </a:pPr>
            <a:r>
              <a:rPr lang="en-AU" sz="6400" dirty="0">
                <a:effectLst/>
                <a:latin typeface="Poppins" panose="00000500000000000000" pitchFamily="2" charset="0"/>
                <a:ea typeface="Times New Roman" panose="02020603050405020304" pitchFamily="18" charset="0"/>
                <a:cs typeface="Aptos" panose="020B0004020202020204" pitchFamily="34" charset="0"/>
              </a:rPr>
              <a:t>Transitioned patients onto CIS 2023</a:t>
            </a:r>
            <a:endParaRPr lang="en-AU" sz="64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05000"/>
              </a:lnSpc>
              <a:buSzPts val="1000"/>
              <a:buFont typeface="Symbol" panose="05050102010706020507" pitchFamily="18" charset="2"/>
              <a:buChar char=""/>
              <a:tabLst>
                <a:tab pos="457200" algn="l"/>
              </a:tabLst>
            </a:pPr>
            <a:r>
              <a:rPr lang="en-AU" sz="6400" dirty="0">
                <a:effectLst/>
                <a:latin typeface="Poppins" panose="00000500000000000000" pitchFamily="2" charset="0"/>
                <a:ea typeface="Times New Roman" panose="02020603050405020304" pitchFamily="18" charset="0"/>
                <a:cs typeface="Aptos" panose="020B0004020202020204" pitchFamily="34" charset="0"/>
              </a:rPr>
              <a:t>Updated recalls</a:t>
            </a:r>
            <a:endParaRPr lang="en-AU" sz="64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05000"/>
              </a:lnSpc>
              <a:buSzPts val="1000"/>
              <a:buFont typeface="Symbol" panose="05050102010706020507" pitchFamily="18" charset="2"/>
              <a:buChar char=""/>
              <a:tabLst>
                <a:tab pos="457200" algn="l"/>
              </a:tabLst>
            </a:pPr>
            <a:r>
              <a:rPr lang="en-AU" sz="6400" dirty="0">
                <a:effectLst/>
                <a:latin typeface="Poppins" panose="00000500000000000000" pitchFamily="2" charset="0"/>
                <a:ea typeface="Times New Roman" panose="02020603050405020304" pitchFamily="18" charset="0"/>
                <a:cs typeface="Aptos" panose="020B0004020202020204" pitchFamily="34" charset="0"/>
              </a:rPr>
              <a:t>Created alternative schedule for </a:t>
            </a:r>
            <a:r>
              <a:rPr lang="en-AU" sz="6400" dirty="0" err="1">
                <a:effectLst/>
                <a:latin typeface="Poppins" panose="00000500000000000000" pitchFamily="2" charset="0"/>
                <a:ea typeface="Times New Roman" panose="02020603050405020304" pitchFamily="18" charset="0"/>
                <a:cs typeface="Aptos" panose="020B0004020202020204" pitchFamily="34" charset="0"/>
              </a:rPr>
              <a:t>MenB</a:t>
            </a:r>
            <a:r>
              <a:rPr lang="en-AU" sz="6400" dirty="0">
                <a:effectLst/>
                <a:latin typeface="Poppins" panose="00000500000000000000" pitchFamily="2" charset="0"/>
                <a:ea typeface="Times New Roman" panose="02020603050405020304" pitchFamily="18" charset="0"/>
                <a:cs typeface="Aptos" panose="020B0004020202020204" pitchFamily="34" charset="0"/>
              </a:rPr>
              <a:t> (2mth, 4mth, 12mth)</a:t>
            </a:r>
            <a:endParaRPr lang="en-AU" sz="64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05000"/>
              </a:lnSpc>
              <a:buSzPts val="1000"/>
              <a:buFont typeface="Symbol" panose="05050102010706020507" pitchFamily="18" charset="2"/>
              <a:buChar char=""/>
              <a:tabLst>
                <a:tab pos="457200" algn="l"/>
              </a:tabLst>
            </a:pPr>
            <a:r>
              <a:rPr lang="en-AU" sz="6400" dirty="0">
                <a:effectLst/>
                <a:latin typeface="Poppins" panose="00000500000000000000" pitchFamily="2" charset="0"/>
                <a:ea typeface="Times New Roman" panose="02020603050405020304" pitchFamily="18" charset="0"/>
                <a:cs typeface="Aptos" panose="020B0004020202020204" pitchFamily="34" charset="0"/>
              </a:rPr>
              <a:t>Created catch-up schedules for when vaccines are given late</a:t>
            </a:r>
            <a:endParaRPr lang="en-AU" sz="64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05000"/>
              </a:lnSpc>
              <a:buSzPts val="1000"/>
              <a:buFont typeface="Symbol" panose="05050102010706020507" pitchFamily="18" charset="2"/>
              <a:buChar char=""/>
              <a:tabLst>
                <a:tab pos="457200" algn="l"/>
              </a:tabLst>
            </a:pPr>
            <a:r>
              <a:rPr lang="en-AU" sz="6400" dirty="0">
                <a:effectLst/>
                <a:latin typeface="Poppins" panose="00000500000000000000" pitchFamily="2" charset="0"/>
                <a:ea typeface="Times New Roman" panose="02020603050405020304" pitchFamily="18" charset="0"/>
                <a:cs typeface="Aptos" panose="020B0004020202020204" pitchFamily="34" charset="0"/>
              </a:rPr>
              <a:t>Created high risk schedules for </a:t>
            </a:r>
            <a:r>
              <a:rPr lang="en-AU" sz="6400" dirty="0" err="1">
                <a:effectLst/>
                <a:latin typeface="Poppins" panose="00000500000000000000" pitchFamily="2" charset="0"/>
                <a:ea typeface="Times New Roman" panose="02020603050405020304" pitchFamily="18" charset="0"/>
                <a:cs typeface="Aptos" panose="020B0004020202020204" pitchFamily="34" charset="0"/>
              </a:rPr>
              <a:t>HepB</a:t>
            </a:r>
            <a:r>
              <a:rPr lang="en-AU" sz="6400" dirty="0">
                <a:effectLst/>
                <a:latin typeface="Poppins" panose="00000500000000000000" pitchFamily="2" charset="0"/>
                <a:ea typeface="Times New Roman" panose="02020603050405020304" pitchFamily="18" charset="0"/>
                <a:cs typeface="Aptos" panose="020B0004020202020204" pitchFamily="34" charset="0"/>
              </a:rPr>
              <a:t> mother, HPV, </a:t>
            </a:r>
            <a:r>
              <a:rPr lang="en-AU" sz="6400" dirty="0" err="1">
                <a:effectLst/>
                <a:latin typeface="Poppins" panose="00000500000000000000" pitchFamily="2" charset="0"/>
                <a:ea typeface="Times New Roman" panose="02020603050405020304" pitchFamily="18" charset="0"/>
                <a:cs typeface="Aptos" panose="020B0004020202020204" pitchFamily="34" charset="0"/>
              </a:rPr>
              <a:t>MenB</a:t>
            </a:r>
            <a:r>
              <a:rPr lang="en-AU" sz="6400" dirty="0">
                <a:effectLst/>
                <a:latin typeface="Poppins" panose="00000500000000000000" pitchFamily="2" charset="0"/>
                <a:ea typeface="Times New Roman" panose="02020603050405020304" pitchFamily="18" charset="0"/>
                <a:cs typeface="Aptos" panose="020B0004020202020204" pitchFamily="34" charset="0"/>
              </a:rPr>
              <a:t>, PCV</a:t>
            </a:r>
            <a:endParaRPr lang="en-AU" sz="64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lnSpc>
                <a:spcPct val="105000"/>
              </a:lnSpc>
              <a:buSzPts val="1000"/>
              <a:buFont typeface="Symbol" panose="05050102010706020507" pitchFamily="18" charset="2"/>
              <a:buChar char=""/>
              <a:tabLst>
                <a:tab pos="457200" algn="l"/>
              </a:tabLst>
            </a:pPr>
            <a:r>
              <a:rPr lang="en-AU" sz="6400" dirty="0">
                <a:effectLst/>
                <a:latin typeface="Poppins" panose="00000500000000000000" pitchFamily="2" charset="0"/>
                <a:ea typeface="Times New Roman" panose="02020603050405020304" pitchFamily="18" charset="0"/>
                <a:cs typeface="Aptos" panose="020B0004020202020204" pitchFamily="34" charset="0"/>
              </a:rPr>
              <a:t>Re-ordered the Immunisation Schedules list</a:t>
            </a:r>
            <a:endParaRPr lang="en-AU" sz="6400" dirty="0">
              <a:effectLst/>
              <a:latin typeface="Aptos" panose="020B0004020202020204" pitchFamily="34" charset="0"/>
              <a:ea typeface="Aptos" panose="020B0004020202020204" pitchFamily="34" charset="0"/>
              <a:cs typeface="Aptos" panose="020B0004020202020204" pitchFamily="34" charset="0"/>
            </a:endParaRPr>
          </a:p>
          <a:p>
            <a:endParaRPr lang="en-AU" sz="1800" dirty="0">
              <a:effectLst/>
              <a:latin typeface="Aptos" panose="020B0004020202020204" pitchFamily="34" charset="0"/>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977193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1AD01-4F5B-0C25-AE30-75C2BF6AF310}"/>
              </a:ext>
            </a:extLst>
          </p:cNvPr>
          <p:cNvSpPr>
            <a:spLocks noGrp="1"/>
          </p:cNvSpPr>
          <p:nvPr>
            <p:ph type="title"/>
          </p:nvPr>
        </p:nvSpPr>
        <p:spPr>
          <a:xfrm>
            <a:off x="5702795" y="498763"/>
            <a:ext cx="6007760" cy="973714"/>
          </a:xfrm>
        </p:spPr>
        <p:txBody>
          <a:bodyPr>
            <a:normAutofit fontScale="90000"/>
          </a:bodyPr>
          <a:lstStyle/>
          <a:p>
            <a:r>
              <a:rPr lang="en-NZ" dirty="0"/>
              <a:t>Thalamus Dashboard </a:t>
            </a:r>
          </a:p>
        </p:txBody>
      </p:sp>
      <p:sp>
        <p:nvSpPr>
          <p:cNvPr id="3" name="Text Placeholder 2">
            <a:extLst>
              <a:ext uri="{FF2B5EF4-FFF2-40B4-BE49-F238E27FC236}">
                <a16:creationId xmlns:a16="http://schemas.microsoft.com/office/drawing/2014/main" id="{2A8BB7E9-2BBF-DC26-E1A7-5A367363AE8A}"/>
              </a:ext>
            </a:extLst>
          </p:cNvPr>
          <p:cNvSpPr>
            <a:spLocks noGrp="1"/>
          </p:cNvSpPr>
          <p:nvPr>
            <p:ph type="body" idx="1"/>
          </p:nvPr>
        </p:nvSpPr>
        <p:spPr>
          <a:xfrm>
            <a:off x="576106" y="540326"/>
            <a:ext cx="4669375" cy="5860473"/>
          </a:xfrm>
        </p:spPr>
        <p:txBody>
          <a:bodyPr>
            <a:normAutofit/>
          </a:bodyPr>
          <a:lstStyle/>
          <a:p>
            <a:pPr algn="l"/>
            <a:r>
              <a:rPr lang="en-NZ" sz="4800" dirty="0"/>
              <a:t>Working Together and Improving Immunisation Uptake</a:t>
            </a:r>
            <a:endParaRPr lang="en-NZ" sz="4800" dirty="0">
              <a:cs typeface="Poppins SemiBold"/>
            </a:endParaRPr>
          </a:p>
        </p:txBody>
      </p:sp>
      <p:sp>
        <p:nvSpPr>
          <p:cNvPr id="4" name="Content Placeholder 3">
            <a:extLst>
              <a:ext uri="{FF2B5EF4-FFF2-40B4-BE49-F238E27FC236}">
                <a16:creationId xmlns:a16="http://schemas.microsoft.com/office/drawing/2014/main" id="{87C95EB2-F1DB-E5DA-AB1F-65413F24BF15}"/>
              </a:ext>
            </a:extLst>
          </p:cNvPr>
          <p:cNvSpPr>
            <a:spLocks noGrp="1"/>
          </p:cNvSpPr>
          <p:nvPr>
            <p:ph idx="4294967295"/>
          </p:nvPr>
        </p:nvSpPr>
        <p:spPr>
          <a:xfrm>
            <a:off x="5715767" y="1587982"/>
            <a:ext cx="6005946" cy="4659890"/>
          </a:xfrm>
        </p:spPr>
        <p:txBody>
          <a:bodyPr/>
          <a:lstStyle/>
          <a:p>
            <a:r>
              <a:rPr lang="en-NZ" dirty="0"/>
              <a:t> </a:t>
            </a:r>
          </a:p>
        </p:txBody>
      </p:sp>
      <p:pic>
        <p:nvPicPr>
          <p:cNvPr id="6" name="Picture 5">
            <a:extLst>
              <a:ext uri="{FF2B5EF4-FFF2-40B4-BE49-F238E27FC236}">
                <a16:creationId xmlns:a16="http://schemas.microsoft.com/office/drawing/2014/main" id="{A8A0E004-A38D-54E9-1BA2-69BCE1DEE96D}"/>
              </a:ext>
            </a:extLst>
          </p:cNvPr>
          <p:cNvPicPr>
            <a:picLocks noChangeAspect="1"/>
          </p:cNvPicPr>
          <p:nvPr/>
        </p:nvPicPr>
        <p:blipFill>
          <a:blip r:embed="rId3"/>
          <a:stretch>
            <a:fillRect/>
          </a:stretch>
        </p:blipFill>
        <p:spPr>
          <a:xfrm>
            <a:off x="5245480" y="1587982"/>
            <a:ext cx="6946519" cy="4018161"/>
          </a:xfrm>
          <a:prstGeom prst="rect">
            <a:avLst/>
          </a:prstGeom>
        </p:spPr>
      </p:pic>
    </p:spTree>
    <p:extLst>
      <p:ext uri="{BB962C8B-B14F-4D97-AF65-F5344CB8AC3E}">
        <p14:creationId xmlns:p14="http://schemas.microsoft.com/office/powerpoint/2010/main" val="1477502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D6548F-2FD1-4A02-E036-A83CEF602BD7}"/>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C1695E26-6705-9E0F-AB84-CBDD280D5B97}"/>
              </a:ext>
            </a:extLst>
          </p:cNvPr>
          <p:cNvSpPr>
            <a:spLocks noGrp="1"/>
          </p:cNvSpPr>
          <p:nvPr>
            <p:ph type="body" idx="1"/>
          </p:nvPr>
        </p:nvSpPr>
        <p:spPr/>
        <p:txBody>
          <a:bodyPr>
            <a:normAutofit/>
          </a:bodyPr>
          <a:lstStyle/>
          <a:p>
            <a:pPr algn="l"/>
            <a:r>
              <a:rPr lang="en-NZ" sz="4800" dirty="0"/>
              <a:t>Working Together and Improving Immunisation Uptake</a:t>
            </a:r>
            <a:endParaRPr lang="en-NZ" sz="4800" dirty="0">
              <a:cs typeface="Poppins SemiBold"/>
            </a:endParaRPr>
          </a:p>
        </p:txBody>
      </p:sp>
      <p:sp>
        <p:nvSpPr>
          <p:cNvPr id="4" name="Content Placeholder 3">
            <a:extLst>
              <a:ext uri="{FF2B5EF4-FFF2-40B4-BE49-F238E27FC236}">
                <a16:creationId xmlns:a16="http://schemas.microsoft.com/office/drawing/2014/main" id="{281014BC-F459-C806-30B9-C39F51AE7524}"/>
              </a:ext>
            </a:extLst>
          </p:cNvPr>
          <p:cNvSpPr>
            <a:spLocks noGrp="1"/>
          </p:cNvSpPr>
          <p:nvPr>
            <p:ph idx="4294967295"/>
          </p:nvPr>
        </p:nvSpPr>
        <p:spPr>
          <a:xfrm>
            <a:off x="5704609" y="498762"/>
            <a:ext cx="6005946" cy="6225595"/>
          </a:xfrm>
        </p:spPr>
        <p:txBody>
          <a:bodyPr>
            <a:normAutofit/>
          </a:bodyPr>
          <a:lstStyle/>
          <a:p>
            <a:r>
              <a:rPr lang="en-NZ" b="1" dirty="0">
                <a:cs typeface="Arial"/>
              </a:rPr>
              <a:t>Tips &amp; Tricks </a:t>
            </a:r>
          </a:p>
          <a:p>
            <a:r>
              <a:rPr lang="en-NZ" sz="2400" dirty="0">
                <a:cs typeface="Arial"/>
              </a:rPr>
              <a:t>Precall / 3 Recall – phone/txt/email</a:t>
            </a:r>
          </a:p>
          <a:p>
            <a:r>
              <a:rPr lang="en-NZ" sz="2400" dirty="0">
                <a:cs typeface="Arial"/>
              </a:rPr>
              <a:t>‘Quick Fire’ Recalls (3)</a:t>
            </a:r>
          </a:p>
          <a:p>
            <a:pPr lvl="1"/>
            <a:r>
              <a:rPr lang="en-NZ" dirty="0">
                <a:cs typeface="Arial"/>
              </a:rPr>
              <a:t>Follow up with phone call</a:t>
            </a:r>
          </a:p>
          <a:p>
            <a:pPr lvl="1"/>
            <a:r>
              <a:rPr lang="en-NZ" dirty="0"/>
              <a:t>Utilise SLM Funding for additional Recall support </a:t>
            </a:r>
          </a:p>
          <a:p>
            <a:r>
              <a:rPr lang="en-NZ" sz="2400" dirty="0">
                <a:cs typeface="Arial"/>
              </a:rPr>
              <a:t>Offer next appointment at visit </a:t>
            </a:r>
          </a:p>
          <a:p>
            <a:r>
              <a:rPr lang="en-NZ" sz="2400" dirty="0">
                <a:cs typeface="Arial"/>
              </a:rPr>
              <a:t>Check when you last saw the child or their family</a:t>
            </a:r>
          </a:p>
          <a:p>
            <a:pPr lvl="1"/>
            <a:r>
              <a:rPr lang="en-NZ" dirty="0">
                <a:cs typeface="Arial"/>
              </a:rPr>
              <a:t>Check on </a:t>
            </a:r>
            <a:r>
              <a:rPr lang="en-NZ" dirty="0" err="1">
                <a:cs typeface="Arial"/>
              </a:rPr>
              <a:t>HealthOne</a:t>
            </a:r>
            <a:r>
              <a:rPr lang="en-NZ" dirty="0">
                <a:cs typeface="Arial"/>
              </a:rPr>
              <a:t> </a:t>
            </a:r>
          </a:p>
          <a:p>
            <a:r>
              <a:rPr lang="en-NZ" sz="2400" b="1" dirty="0">
                <a:cs typeface="Arial"/>
              </a:rPr>
              <a:t>Updated Outreach Referral Guidelines </a:t>
            </a:r>
          </a:p>
          <a:p>
            <a:pPr lvl="1"/>
            <a:r>
              <a:rPr lang="en-NZ" dirty="0">
                <a:cs typeface="Arial"/>
              </a:rPr>
              <a:t>More timely referral </a:t>
            </a:r>
          </a:p>
          <a:p>
            <a:r>
              <a:rPr lang="en-NZ" sz="2400" dirty="0">
                <a:cs typeface="Arial"/>
              </a:rPr>
              <a:t>Refer to Outreach via ERMs </a:t>
            </a:r>
          </a:p>
          <a:p>
            <a:pPr lvl="1"/>
            <a:r>
              <a:rPr lang="en-NZ" dirty="0">
                <a:cs typeface="Arial"/>
              </a:rPr>
              <a:t>Continue to Flag the Childs File </a:t>
            </a:r>
          </a:p>
          <a:p>
            <a:pPr lvl="1"/>
            <a:endParaRPr lang="en-NZ" dirty="0">
              <a:cs typeface="Arial"/>
            </a:endParaRPr>
          </a:p>
          <a:p>
            <a:pPr lvl="1"/>
            <a:endParaRPr lang="en-NZ" dirty="0">
              <a:cs typeface="Arial"/>
            </a:endParaRPr>
          </a:p>
          <a:p>
            <a:pPr lvl="1"/>
            <a:endParaRPr lang="en-NZ" dirty="0">
              <a:cs typeface="Arial"/>
            </a:endParaRPr>
          </a:p>
          <a:p>
            <a:endParaRPr lang="en-NZ" dirty="0"/>
          </a:p>
        </p:txBody>
      </p:sp>
    </p:spTree>
    <p:extLst>
      <p:ext uri="{BB962C8B-B14F-4D97-AF65-F5344CB8AC3E}">
        <p14:creationId xmlns:p14="http://schemas.microsoft.com/office/powerpoint/2010/main" val="2282618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CBAE1-624A-F718-B4A9-537097B29B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978321-8A70-2A51-85D4-16AB871158F8}"/>
              </a:ext>
            </a:extLst>
          </p:cNvPr>
          <p:cNvSpPr>
            <a:spLocks noGrp="1"/>
          </p:cNvSpPr>
          <p:nvPr>
            <p:ph type="title"/>
          </p:nvPr>
        </p:nvSpPr>
        <p:spPr>
          <a:xfrm>
            <a:off x="5702795" y="498763"/>
            <a:ext cx="6007760" cy="682923"/>
          </a:xfrm>
        </p:spPr>
        <p:txBody>
          <a:bodyPr>
            <a:normAutofit/>
          </a:bodyPr>
          <a:lstStyle/>
          <a:p>
            <a:r>
              <a:rPr lang="en-NZ" sz="3200" dirty="0"/>
              <a:t>Other </a:t>
            </a:r>
            <a:r>
              <a:rPr lang="en-NZ" sz="3200" dirty="0" err="1"/>
              <a:t>Imms</a:t>
            </a:r>
            <a:r>
              <a:rPr lang="en-NZ" sz="3200" dirty="0"/>
              <a:t> on Schedule: </a:t>
            </a:r>
          </a:p>
        </p:txBody>
      </p:sp>
      <p:sp>
        <p:nvSpPr>
          <p:cNvPr id="3" name="Text Placeholder 2">
            <a:extLst>
              <a:ext uri="{FF2B5EF4-FFF2-40B4-BE49-F238E27FC236}">
                <a16:creationId xmlns:a16="http://schemas.microsoft.com/office/drawing/2014/main" id="{1D0C7541-4880-92A7-B06D-057D5322A87C}"/>
              </a:ext>
            </a:extLst>
          </p:cNvPr>
          <p:cNvSpPr>
            <a:spLocks noGrp="1"/>
          </p:cNvSpPr>
          <p:nvPr>
            <p:ph type="body" idx="1"/>
          </p:nvPr>
        </p:nvSpPr>
        <p:spPr/>
        <p:txBody>
          <a:bodyPr>
            <a:normAutofit/>
          </a:bodyPr>
          <a:lstStyle/>
          <a:p>
            <a:pPr algn="l"/>
            <a:r>
              <a:rPr lang="en-NZ" sz="4800" dirty="0"/>
              <a:t>Working Together and Improving Immunisation Uptake</a:t>
            </a:r>
            <a:endParaRPr lang="en-NZ" sz="4800" dirty="0">
              <a:cs typeface="Poppins SemiBold"/>
            </a:endParaRPr>
          </a:p>
        </p:txBody>
      </p:sp>
      <p:sp>
        <p:nvSpPr>
          <p:cNvPr id="4" name="Content Placeholder 3">
            <a:extLst>
              <a:ext uri="{FF2B5EF4-FFF2-40B4-BE49-F238E27FC236}">
                <a16:creationId xmlns:a16="http://schemas.microsoft.com/office/drawing/2014/main" id="{E01ADD22-8DEA-C967-2652-27F8BF566728}"/>
              </a:ext>
            </a:extLst>
          </p:cNvPr>
          <p:cNvSpPr>
            <a:spLocks noGrp="1"/>
          </p:cNvSpPr>
          <p:nvPr>
            <p:ph idx="4294967295"/>
          </p:nvPr>
        </p:nvSpPr>
        <p:spPr>
          <a:xfrm>
            <a:off x="5704609" y="1181686"/>
            <a:ext cx="6005946" cy="5472332"/>
          </a:xfrm>
        </p:spPr>
        <p:txBody>
          <a:bodyPr>
            <a:normAutofit lnSpcReduction="10000"/>
          </a:bodyPr>
          <a:lstStyle/>
          <a:p>
            <a:pPr marL="0" indent="0">
              <a:buNone/>
            </a:pPr>
            <a:r>
              <a:rPr lang="en-NZ" b="1" dirty="0"/>
              <a:t>Flu &amp; Covid</a:t>
            </a:r>
          </a:p>
          <a:p>
            <a:r>
              <a:rPr lang="en-NZ" dirty="0"/>
              <a:t>Use of Thalamus Dashboard for coverage / those still to be vaccinated</a:t>
            </a:r>
          </a:p>
          <a:p>
            <a:r>
              <a:rPr lang="en-NZ" dirty="0"/>
              <a:t>Esp Preschool children with Respiratory Hospitalisation</a:t>
            </a:r>
          </a:p>
          <a:p>
            <a:r>
              <a:rPr lang="en-NZ" dirty="0"/>
              <a:t>Māori &amp; Pacific 55 – 64 years  WellSouth Funded  </a:t>
            </a:r>
          </a:p>
          <a:p>
            <a:r>
              <a:rPr lang="en-NZ" dirty="0"/>
              <a:t>If you want to offer Covid Vacc contact your Relationship Manger and/or Jillian </a:t>
            </a:r>
          </a:p>
          <a:p>
            <a:pPr marL="0" indent="0">
              <a:buNone/>
            </a:pPr>
            <a:r>
              <a:rPr lang="en-NZ" b="1" dirty="0"/>
              <a:t>11 Year Boostrix &amp; HPV </a:t>
            </a:r>
          </a:p>
          <a:p>
            <a:r>
              <a:rPr lang="en-NZ" dirty="0"/>
              <a:t>HPV for under 27 years.  </a:t>
            </a:r>
          </a:p>
          <a:p>
            <a:pPr marL="0" indent="0">
              <a:buNone/>
            </a:pPr>
            <a:endParaRPr lang="en-NZ" b="1" dirty="0"/>
          </a:p>
        </p:txBody>
      </p:sp>
    </p:spTree>
    <p:extLst>
      <p:ext uri="{BB962C8B-B14F-4D97-AF65-F5344CB8AC3E}">
        <p14:creationId xmlns:p14="http://schemas.microsoft.com/office/powerpoint/2010/main" val="3560992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2FE04-87DB-478B-90DE-E21F9C8E84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5327E8-87AD-C615-5E26-6EFF6F62BC36}"/>
              </a:ext>
            </a:extLst>
          </p:cNvPr>
          <p:cNvSpPr>
            <a:spLocks noGrp="1"/>
          </p:cNvSpPr>
          <p:nvPr>
            <p:ph type="title"/>
          </p:nvPr>
        </p:nvSpPr>
        <p:spPr>
          <a:xfrm>
            <a:off x="5702795" y="498762"/>
            <a:ext cx="6007760" cy="2427318"/>
          </a:xfrm>
        </p:spPr>
        <p:txBody>
          <a:bodyPr>
            <a:normAutofit/>
          </a:bodyPr>
          <a:lstStyle/>
          <a:p>
            <a:r>
              <a:rPr lang="en-NZ" sz="3600" b="1" dirty="0">
                <a:cs typeface="Arial"/>
              </a:rPr>
              <a:t>Emerging roles of Māori and Pacific Immunisation providers </a:t>
            </a:r>
            <a:endParaRPr lang="en-NZ" dirty="0"/>
          </a:p>
        </p:txBody>
      </p:sp>
      <p:sp>
        <p:nvSpPr>
          <p:cNvPr id="3" name="Text Placeholder 2">
            <a:extLst>
              <a:ext uri="{FF2B5EF4-FFF2-40B4-BE49-F238E27FC236}">
                <a16:creationId xmlns:a16="http://schemas.microsoft.com/office/drawing/2014/main" id="{437F4282-7B33-3004-C6BE-13DFA10D8AEE}"/>
              </a:ext>
            </a:extLst>
          </p:cNvPr>
          <p:cNvSpPr>
            <a:spLocks noGrp="1"/>
          </p:cNvSpPr>
          <p:nvPr>
            <p:ph type="body" idx="1"/>
          </p:nvPr>
        </p:nvSpPr>
        <p:spPr/>
        <p:txBody>
          <a:bodyPr>
            <a:normAutofit/>
          </a:bodyPr>
          <a:lstStyle/>
          <a:p>
            <a:pPr algn="l"/>
            <a:r>
              <a:rPr lang="en-NZ" sz="4800" dirty="0"/>
              <a:t>Working Together and Improving Immunisation Uptake</a:t>
            </a:r>
            <a:endParaRPr lang="en-NZ" sz="4800" dirty="0">
              <a:cs typeface="Poppins SemiBold"/>
            </a:endParaRPr>
          </a:p>
        </p:txBody>
      </p:sp>
      <p:sp>
        <p:nvSpPr>
          <p:cNvPr id="4" name="Content Placeholder 3">
            <a:extLst>
              <a:ext uri="{FF2B5EF4-FFF2-40B4-BE49-F238E27FC236}">
                <a16:creationId xmlns:a16="http://schemas.microsoft.com/office/drawing/2014/main" id="{24B86BC5-48E1-FB4A-B7FE-8A3D8C89BF45}"/>
              </a:ext>
            </a:extLst>
          </p:cNvPr>
          <p:cNvSpPr>
            <a:spLocks noGrp="1"/>
          </p:cNvSpPr>
          <p:nvPr>
            <p:ph idx="4294967295"/>
          </p:nvPr>
        </p:nvSpPr>
        <p:spPr>
          <a:xfrm>
            <a:off x="5704609" y="2666999"/>
            <a:ext cx="6084620" cy="3509963"/>
          </a:xfrm>
        </p:spPr>
        <p:txBody>
          <a:bodyPr/>
          <a:lstStyle/>
          <a:p>
            <a:r>
              <a:rPr lang="en-NZ" dirty="0">
                <a:latin typeface="Arial" panose="020B0604020202020204" pitchFamily="34" charset="0"/>
                <a:cs typeface="Arial" panose="020B0604020202020204" pitchFamily="34" charset="0"/>
              </a:rPr>
              <a:t>M</a:t>
            </a:r>
            <a:r>
              <a:rPr lang="en-NZ" i="0" dirty="0">
                <a:effectLst/>
                <a:latin typeface="Arial" panose="020B0604020202020204" pitchFamily="34" charset="0"/>
                <a:cs typeface="Arial" panose="020B0604020202020204" pitchFamily="34" charset="0"/>
              </a:rPr>
              <a:t>āori</a:t>
            </a:r>
            <a:r>
              <a:rPr lang="en-NZ" dirty="0">
                <a:latin typeface="Arial" panose="020B0604020202020204" pitchFamily="34" charset="0"/>
                <a:cs typeface="Arial" panose="020B0604020202020204" pitchFamily="34" charset="0"/>
              </a:rPr>
              <a:t> &amp; </a:t>
            </a:r>
            <a:r>
              <a:rPr lang="en-NZ" dirty="0">
                <a:cs typeface="Arial"/>
              </a:rPr>
              <a:t>Pacific Providers are a willing resource.</a:t>
            </a:r>
          </a:p>
          <a:p>
            <a:r>
              <a:rPr lang="en-NZ" dirty="0">
                <a:cs typeface="Arial"/>
              </a:rPr>
              <a:t>Supports and supplements Outreach Services</a:t>
            </a:r>
          </a:p>
          <a:p>
            <a:r>
              <a:rPr lang="en-NZ" dirty="0">
                <a:latin typeface="Arial" panose="020B0604020202020204" pitchFamily="34" charset="0"/>
                <a:cs typeface="Arial" panose="020B0604020202020204" pitchFamily="34" charset="0"/>
              </a:rPr>
              <a:t>M</a:t>
            </a:r>
            <a:r>
              <a:rPr lang="en-NZ" i="0" dirty="0">
                <a:effectLst/>
                <a:latin typeface="Arial" panose="020B0604020202020204" pitchFamily="34" charset="0"/>
                <a:cs typeface="Arial" panose="020B0604020202020204" pitchFamily="34" charset="0"/>
              </a:rPr>
              <a:t>āori are not getting vaccinated </a:t>
            </a:r>
          </a:p>
          <a:p>
            <a:r>
              <a:rPr lang="en-NZ" dirty="0">
                <a:latin typeface="Arial" panose="020B0604020202020204" pitchFamily="34" charset="0"/>
                <a:cs typeface="Arial" panose="020B0604020202020204" pitchFamily="34" charset="0"/>
              </a:rPr>
              <a:t>M</a:t>
            </a:r>
            <a:r>
              <a:rPr lang="en-NZ" i="0" dirty="0">
                <a:effectLst/>
                <a:latin typeface="Arial" panose="020B0604020202020204" pitchFamily="34" charset="0"/>
                <a:cs typeface="Arial" panose="020B0604020202020204" pitchFamily="34" charset="0"/>
              </a:rPr>
              <a:t>ā</a:t>
            </a:r>
            <a:r>
              <a:rPr lang="en-NZ" dirty="0">
                <a:latin typeface="Arial" panose="020B0604020202020204" pitchFamily="34" charset="0"/>
                <a:cs typeface="Arial" panose="020B0604020202020204" pitchFamily="34" charset="0"/>
              </a:rPr>
              <a:t>ori have high decline rates</a:t>
            </a:r>
            <a:endParaRPr lang="en-NZ" dirty="0">
              <a:cs typeface="Arial"/>
            </a:endParaRPr>
          </a:p>
          <a:p>
            <a:endParaRPr lang="en-NZ" dirty="0">
              <a:cs typeface="Arial"/>
            </a:endParaRPr>
          </a:p>
          <a:p>
            <a:pPr marL="0" indent="0">
              <a:buNone/>
            </a:pPr>
            <a:endParaRPr lang="en-NZ" dirty="0"/>
          </a:p>
          <a:p>
            <a:pPr lvl="1"/>
            <a:endParaRPr lang="en-NZ" dirty="0"/>
          </a:p>
        </p:txBody>
      </p:sp>
    </p:spTree>
    <p:extLst>
      <p:ext uri="{BB962C8B-B14F-4D97-AF65-F5344CB8AC3E}">
        <p14:creationId xmlns:p14="http://schemas.microsoft.com/office/powerpoint/2010/main" val="1884752410"/>
      </p:ext>
    </p:extLst>
  </p:cSld>
  <p:clrMapOvr>
    <a:masterClrMapping/>
  </p:clrMapOvr>
</p:sld>
</file>

<file path=ppt/theme/theme1.xml><?xml version="1.0" encoding="utf-8"?>
<a:theme xmlns:a="http://schemas.openxmlformats.org/drawingml/2006/main" name="Te Whatu Ora">
  <a:themeElements>
    <a:clrScheme name="Health NZ">
      <a:dk1>
        <a:srgbClr val="30A1AC"/>
      </a:dk1>
      <a:lt1>
        <a:sysClr val="window" lastClr="FFFFFF"/>
      </a:lt1>
      <a:dk2>
        <a:srgbClr val="15284C"/>
      </a:dk2>
      <a:lt2>
        <a:srgbClr val="F6F4EC"/>
      </a:lt2>
      <a:accent1>
        <a:srgbClr val="003399"/>
      </a:accent1>
      <a:accent2>
        <a:srgbClr val="30A1AC"/>
      </a:accent2>
      <a:accent3>
        <a:srgbClr val="4D2379"/>
      </a:accent3>
      <a:accent4>
        <a:srgbClr val="006060"/>
      </a:accent4>
      <a:accent5>
        <a:srgbClr val="660033"/>
      </a:accent5>
      <a:accent6>
        <a:srgbClr val="0C818F"/>
      </a:accent6>
      <a:hlink>
        <a:srgbClr val="30A1AC"/>
      </a:hlink>
      <a:folHlink>
        <a:srgbClr val="954F72"/>
      </a:folHlink>
    </a:clrScheme>
    <a:fontScheme name="Custom 1">
      <a:majorFont>
        <a:latin typeface="Poppins SemiBold"/>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3d7c116-81b2-410c-9e36-b47d864d1c31" xsi:nil="true"/>
    <lcf76f155ced4ddcb4097134ff3c332f xmlns="b2ae5c65-8816-461d-8ac2-ea6910ccd7dd">
      <Terms xmlns="http://schemas.microsoft.com/office/infopath/2007/PartnerControls"/>
    </lcf76f155ced4ddcb4097134ff3c332f>
    <Images xmlns="b2ae5c65-8816-461d-8ac2-ea6910ccd7d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1A59FF30510EE4AB50EBACB950358BA" ma:contentTypeVersion="16" ma:contentTypeDescription="Create a new document." ma:contentTypeScope="" ma:versionID="0157ae357d177c7e36e4dae5c731c0e3">
  <xsd:schema xmlns:xsd="http://www.w3.org/2001/XMLSchema" xmlns:xs="http://www.w3.org/2001/XMLSchema" xmlns:p="http://schemas.microsoft.com/office/2006/metadata/properties" xmlns:ns2="b2ae5c65-8816-461d-8ac2-ea6910ccd7dd" xmlns:ns3="83d7c116-81b2-410c-9e36-b47d864d1c31" targetNamespace="http://schemas.microsoft.com/office/2006/metadata/properties" ma:root="true" ma:fieldsID="b865aa4cc5082433fde424ef83b03ed3" ns2:_="" ns3:_="">
    <xsd:import namespace="b2ae5c65-8816-461d-8ac2-ea6910ccd7dd"/>
    <xsd:import namespace="83d7c116-81b2-410c-9e36-b47d864d1c3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Location" minOccurs="0"/>
                <xsd:element ref="ns2:MediaServiceSearchProperties" minOccurs="0"/>
                <xsd:element ref="ns2:Imag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ae5c65-8816-461d-8ac2-ea6910ccd7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ddb422ed-5379-468d-85fb-be0261ccf949"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Images" ma:index="23" nillable="true" ma:displayName="Images" ma:format="Thumbnail" ma:internalName="Images">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3d7c116-81b2-410c-9e36-b47d864d1c31"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3329f3d7-f7f7-48c4-ae66-4cab7b2bc5ad}" ma:internalName="TaxCatchAll" ma:showField="CatchAllData" ma:web="83d7c116-81b2-410c-9e36-b47d864d1c31">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956BF1B-D946-4BDE-ADB9-8EFC5CE6475D}">
  <ds:schemaRefs>
    <ds:schemaRef ds:uri="4866c78d-ab27-4203-9afd-143729f53d3f"/>
    <ds:schemaRef ds:uri="832a45ec-184a-4db8-bbba-5bf5c28d2308"/>
    <ds:schemaRef ds:uri="http://www.w3.org/XML/1998/namespace"/>
    <ds:schemaRef ds:uri="http://schemas.microsoft.com/office/infopath/2007/PartnerControls"/>
    <ds:schemaRef ds:uri="http://purl.org/dc/dcmitype/"/>
    <ds:schemaRef ds:uri="http://schemas.microsoft.com/office/2006/documentManagement/types"/>
    <ds:schemaRef ds:uri="http://purl.org/dc/elements/1.1/"/>
    <ds:schemaRef ds:uri="http://purl.org/dc/term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B11ABBA5-7BAE-4D3B-B3DA-EB38BC15F288}">
  <ds:schemaRefs>
    <ds:schemaRef ds:uri="http://schemas.microsoft.com/sharepoint/v3/contenttype/forms"/>
  </ds:schemaRefs>
</ds:datastoreItem>
</file>

<file path=customXml/itemProps3.xml><?xml version="1.0" encoding="utf-8"?>
<ds:datastoreItem xmlns:ds="http://schemas.openxmlformats.org/officeDocument/2006/customXml" ds:itemID="{F9884C79-DD8E-48DE-B21E-61E971FFF5DB}"/>
</file>

<file path=docProps/app.xml><?xml version="1.0" encoding="utf-8"?>
<Properties xmlns="http://schemas.openxmlformats.org/officeDocument/2006/extended-properties" xmlns:vt="http://schemas.openxmlformats.org/officeDocument/2006/docPropsVTypes">
  <Template>Health NZ PPT template_reduced</Template>
  <TotalTime>4670</TotalTime>
  <Words>1533</Words>
  <Application>Microsoft Office PowerPoint</Application>
  <PresentationFormat>Widescreen</PresentationFormat>
  <Paragraphs>152</Paragraphs>
  <Slides>12</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Arial</vt:lpstr>
      <vt:lpstr>Calibri</vt:lpstr>
      <vt:lpstr>Poppins</vt:lpstr>
      <vt:lpstr>Poppins SemiBold</vt:lpstr>
      <vt:lpstr>Symbol</vt:lpstr>
      <vt:lpstr>Te Whatu Ora</vt:lpstr>
      <vt:lpstr>Practice Managers Forum Immunisation 7th May 2025 </vt:lpstr>
      <vt:lpstr>  Collaborative Partnerships  </vt:lpstr>
      <vt:lpstr>Data and the Story</vt:lpstr>
      <vt:lpstr>Southern Tracking</vt:lpstr>
      <vt:lpstr>Medtech Update – April 2025</vt:lpstr>
      <vt:lpstr>Thalamus Dashboard </vt:lpstr>
      <vt:lpstr>PowerPoint Presentation</vt:lpstr>
      <vt:lpstr>Other Imms on Schedule: </vt:lpstr>
      <vt:lpstr>Emerging roles of Māori and Pacific Immunisation providers </vt:lpstr>
      <vt:lpstr>   WellSouth  Catch Up Calculator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Berry</dc:creator>
  <cp:lastModifiedBy>Deborah Kay-Corkin</cp:lastModifiedBy>
  <cp:revision>297</cp:revision>
  <dcterms:created xsi:type="dcterms:W3CDTF">2024-04-08T03:36:59Z</dcterms:created>
  <dcterms:modified xsi:type="dcterms:W3CDTF">2025-05-06T05:12:47Z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0x010100A1A59FF30510EE4AB50EBACB950358BA</vt:lpwstr>
  </property>
  <property fmtid="{D5CDD505-2E9C-101B-9397-08002B2CF9AE}" pid="3" name="_dlc_DocIdItemGuid">
    <vt:lpwstr>66d5bd07-631d-4eec-9d9e-6883c6a8220d</vt:lpwstr>
  </property>
  <property fmtid="{D5CDD505-2E9C-101B-9397-08002B2CF9AE}" pid="4" name="HNZLocation">
    <vt:lpwstr/>
  </property>
  <property fmtid="{D5CDD505-2E9C-101B-9397-08002B2CF9AE}" pid="5" name="TaxKeyword">
    <vt:lpwstr/>
  </property>
  <property fmtid="{D5CDD505-2E9C-101B-9397-08002B2CF9AE}" pid="6" name="lcf76f155ced4ddcb4097134ff3c332f">
    <vt:lpwstr/>
  </property>
  <property fmtid="{D5CDD505-2E9C-101B-9397-08002B2CF9AE}" pid="7" name="MediaServiceImageTags">
    <vt:lpwstr/>
  </property>
  <property fmtid="{D5CDD505-2E9C-101B-9397-08002B2CF9AE}" pid="8" name="HNZTeam">
    <vt:lpwstr/>
  </property>
  <property fmtid="{D5CDD505-2E9C-101B-9397-08002B2CF9AE}" pid="9" name="HNZImageCategory">
    <vt:lpwstr/>
  </property>
  <property fmtid="{D5CDD505-2E9C-101B-9397-08002B2CF9AE}" pid="10" name="TaxKeywordTaxHTField">
    <vt:lpwstr/>
  </property>
  <property fmtid="{D5CDD505-2E9C-101B-9397-08002B2CF9AE}" pid="11" name="HNZImageLicenceType">
    <vt:lpwstr/>
  </property>
  <property fmtid="{D5CDD505-2E9C-101B-9397-08002B2CF9AE}" pid="12" name="ka9b207035bc48f2a4f6a2bfed7195b70">
    <vt:lpwstr>National Public Health Service|634e3e85-490c-4b5a-85fa-eb6832c62852</vt:lpwstr>
  </property>
  <property fmtid="{D5CDD505-2E9C-101B-9397-08002B2CF9AE}" pid="13" name="mb22360ee3e3407ca28e907eb3b7ca6b0">
    <vt:lpwstr>Final|e399236e-1967-4995-8fd3-ba4a2aa42f1b</vt:lpwstr>
  </property>
  <property fmtid="{D5CDD505-2E9C-101B-9397-08002B2CF9AE}" pid="14" name="p777f0da518742b188a1f7fd5ee918100">
    <vt:lpwstr/>
  </property>
  <property fmtid="{D5CDD505-2E9C-101B-9397-08002B2CF9AE}" pid="15" name="f3e7f0a218d8438586e2a8545792c0ef0">
    <vt:lpwstr>NPHS Communications|e9f7ca7c-7564-4ff0-bcfc-9a809af176ab</vt:lpwstr>
  </property>
  <property fmtid="{D5CDD505-2E9C-101B-9397-08002B2CF9AE}" pid="16" name="BusinessFunction">
    <vt:lpwstr>3;#Managing Public Health|634e3e85-490c-4b5a-85fa-eb6832c62852</vt:lpwstr>
  </property>
  <property fmtid="{D5CDD505-2E9C-101B-9397-08002B2CF9AE}" pid="17" name="HNZStatus">
    <vt:lpwstr/>
  </property>
  <property fmtid="{D5CDD505-2E9C-101B-9397-08002B2CF9AE}" pid="18" name="HNZTopic">
    <vt:lpwstr>7;#Health in All Policies|6899418d-7f45-4cf5-bf31-c5bf90ae106e</vt:lpwstr>
  </property>
  <property fmtid="{D5CDD505-2E9C-101B-9397-08002B2CF9AE}" pid="19" name="p7110e5651294189b89368865130750f0">
    <vt:lpwstr>Te Waipounamu - South Island|6f46cea1-f06e-4751-936c-3c5425a30a11</vt:lpwstr>
  </property>
  <property fmtid="{D5CDD505-2E9C-101B-9397-08002B2CF9AE}" pid="20" name="HNZLocalArea">
    <vt:lpwstr/>
  </property>
  <property fmtid="{D5CDD505-2E9C-101B-9397-08002B2CF9AE}" pid="21" name="HNZRegion">
    <vt:lpwstr/>
  </property>
</Properties>
</file>