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29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672" r:id="rId4"/>
    <p:sldMasterId id="2147483709" r:id="rId5"/>
  </p:sldMasterIdLst>
  <p:notesMasterIdLst>
    <p:notesMasterId r:id="rId45"/>
  </p:notesMasterIdLst>
  <p:sldIdLst>
    <p:sldId id="276" r:id="rId6"/>
    <p:sldId id="361" r:id="rId7"/>
    <p:sldId id="278" r:id="rId8"/>
    <p:sldId id="409" r:id="rId9"/>
    <p:sldId id="370" r:id="rId10"/>
    <p:sldId id="371" r:id="rId11"/>
    <p:sldId id="372" r:id="rId12"/>
    <p:sldId id="373" r:id="rId13"/>
    <p:sldId id="306" r:id="rId14"/>
    <p:sldId id="397" r:id="rId15"/>
    <p:sldId id="398" r:id="rId16"/>
    <p:sldId id="399" r:id="rId17"/>
    <p:sldId id="400" r:id="rId18"/>
    <p:sldId id="401" r:id="rId19"/>
    <p:sldId id="402" r:id="rId20"/>
    <p:sldId id="405" r:id="rId21"/>
    <p:sldId id="394" r:id="rId22"/>
    <p:sldId id="393" r:id="rId23"/>
    <p:sldId id="352" r:id="rId24"/>
    <p:sldId id="353" r:id="rId25"/>
    <p:sldId id="354" r:id="rId26"/>
    <p:sldId id="355" r:id="rId27"/>
    <p:sldId id="356" r:id="rId28"/>
    <p:sldId id="357" r:id="rId29"/>
    <p:sldId id="411" r:id="rId30"/>
    <p:sldId id="410" r:id="rId31"/>
    <p:sldId id="391" r:id="rId32"/>
    <p:sldId id="350" r:id="rId33"/>
    <p:sldId id="390" r:id="rId34"/>
    <p:sldId id="417" r:id="rId35"/>
    <p:sldId id="416" r:id="rId36"/>
    <p:sldId id="392" r:id="rId37"/>
    <p:sldId id="414" r:id="rId38"/>
    <p:sldId id="418" r:id="rId39"/>
    <p:sldId id="407" r:id="rId40"/>
    <p:sldId id="396" r:id="rId41"/>
    <p:sldId id="412" r:id="rId42"/>
    <p:sldId id="406" r:id="rId43"/>
    <p:sldId id="413" r:id="rId4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8DA174-CA31-4EEA-92E3-32170C883E80}" v="2" dt="2021-12-08T03:40:32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 autoAdjust="0"/>
    <p:restoredTop sz="70188" autoAdjust="0"/>
  </p:normalViewPr>
  <p:slideViewPr>
    <p:cSldViewPr>
      <p:cViewPr varScale="1">
        <p:scale>
          <a:sx n="100" d="100"/>
          <a:sy n="100" d="100"/>
        </p:scale>
        <p:origin x="196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3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8F995-5138-47F6-A1EA-8CB6359A5054}" type="datetimeFigureOut">
              <a:rPr lang="en-NZ" smtClean="0"/>
              <a:t>16/12/21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697E2-3880-4F09-AE76-F75379AC47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024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I’m not going</a:t>
            </a:r>
            <a:r>
              <a:rPr lang="en-NZ" baseline="0" dirty="0"/>
              <a:t> to speak for 2 hours about Portals and surprised that with the meeting invite saying this that anyone has turned up. </a:t>
            </a: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I could actually get this presentation over in 27 minutes by showing you the amazing lecture by Tom Delbanco right up front but I need to put a NZ context and reality check to the presentation he gave about Open Notes in Paris back in 2014.   </a:t>
            </a:r>
          </a:p>
          <a:p>
            <a:r>
              <a:rPr lang="en-NZ" baseline="0" dirty="0"/>
              <a:t>My hope is that after tonight you’ve heard enough to make your own minds up about portals and don’t have to come out to another presentation- then I’ve done my job. I’m not being paid by the NZ HCH, Health Hawke’s Bay or MedTech but have had interest in portals as soon as I heard about them and then the story got personal which I’ll explain.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697E2-3880-4F09-AE76-F75379AC47F0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083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697E2-3880-4F09-AE76-F75379AC47F0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7523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All </a:t>
            </a:r>
            <a:r>
              <a:rPr lang="en-NZ"/>
              <a:t>valid</a:t>
            </a:r>
            <a:r>
              <a:rPr lang="en-NZ" baseline="0"/>
              <a:t> concerns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697E2-3880-4F09-AE76-F75379AC47F0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9731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92928-9DAF-43A9-A2A1-BB8BE6E231F4}" type="slidenum">
              <a:rPr lang="en-NZ" smtClean="0">
                <a:solidFill>
                  <a:prstClr val="black"/>
                </a:solidFill>
              </a:rPr>
              <a:pPr/>
              <a:t>28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69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92928-9DAF-43A9-A2A1-BB8BE6E231F4}" type="slidenum">
              <a:rPr lang="en-NZ" smtClean="0">
                <a:solidFill>
                  <a:prstClr val="black"/>
                </a:solidFill>
              </a:rPr>
              <a:pPr/>
              <a:t>30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69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92928-9DAF-43A9-A2A1-BB8BE6E231F4}" type="slidenum">
              <a:rPr lang="en-NZ" smtClean="0">
                <a:solidFill>
                  <a:prstClr val="black"/>
                </a:solidFill>
              </a:rPr>
              <a:pPr/>
              <a:t>31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69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44 Million patients in the USA now have Open Notes.</a:t>
            </a:r>
            <a:r>
              <a:rPr lang="en-NZ" baseline="0" dirty="0"/>
              <a:t> Not driven by HMOs but by clinicians and patients.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697E2-3880-4F09-AE76-F75379AC47F0}" type="slidenum">
              <a:rPr lang="en-NZ" smtClean="0"/>
              <a:t>32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3068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697E2-3880-4F09-AE76-F75379AC47F0}" type="slidenum">
              <a:rPr lang="en-NZ" smtClean="0">
                <a:solidFill>
                  <a:prstClr val="black"/>
                </a:solidFill>
              </a:rPr>
              <a:pPr/>
              <a:t>33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60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697E2-3880-4F09-AE76-F75379AC47F0}" type="slidenum">
              <a:rPr lang="en-NZ" smtClean="0">
                <a:solidFill>
                  <a:prstClr val="black"/>
                </a:solidFill>
              </a:rPr>
              <a:pPr/>
              <a:t>34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76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386</a:t>
            </a:r>
            <a:r>
              <a:rPr lang="en-NZ" baseline="0" dirty="0"/>
              <a:t> Pentium with 16 MB Ram, tossed a coin. First Health Link electronic Dx summary. NHITB- e ambassador, early adverts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697E2-3880-4F09-AE76-F75379AC47F0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3081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Value</a:t>
            </a:r>
            <a:r>
              <a:rPr lang="en-NZ" baseline="0" dirty="0"/>
              <a:t> patients time, value our time and improve both our experiences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FD483-28DB-4A20-BB9E-F0D89048D7E9}" type="slidenum">
              <a:rPr lang="en-NZ" smtClean="0">
                <a:solidFill>
                  <a:prstClr val="black"/>
                </a:solidFill>
              </a:rPr>
              <a:pPr/>
              <a:t>3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23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92928-9DAF-43A9-A2A1-BB8BE6E231F4}" type="slidenum">
              <a:rPr lang="en-NZ" smtClean="0">
                <a:solidFill>
                  <a:prstClr val="black"/>
                </a:solidFill>
              </a:rPr>
              <a:pPr/>
              <a:t>4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69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The MOC has</a:t>
            </a:r>
            <a:r>
              <a:rPr lang="en-NZ" baseline="0" dirty="0"/>
              <a:t> recently been updated and is a “work in progress” as ideas are challenged or improved. It’s not a tick box exercise. It’s a aspirational framework to make “gradual small improvements”. Having a National MOC is stopping replication of documentation, process and resources.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FD483-28DB-4A20-BB9E-F0D89048D7E9}" type="slidenum">
              <a:rPr lang="en-NZ" smtClean="0">
                <a:solidFill>
                  <a:prstClr val="black"/>
                </a:solidFill>
              </a:rPr>
              <a:pPr/>
              <a:t>20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08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/>
              <a:t>16/12/21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240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/>
              <a:t>16/12/21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204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/>
              <a:t>16/12/21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2373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16/12/21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25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228184" y="4227934"/>
            <a:ext cx="280831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1169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16/12/21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1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16/12/21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81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16/12/21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02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16/12/21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79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16/12/21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80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16/12/21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2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/>
              <a:t>16/12/21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6854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16/12/21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6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16/12/21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30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16/12/21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69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16/12/21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28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E638-34E3-4B01-9565-626D4726149E}" type="datetimeFigureOut">
              <a:rPr lang="en-NZ" smtClean="0"/>
              <a:t>16/12/21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67B6-827B-42AE-966F-D18B499D7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4359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E638-34E3-4B01-9565-626D4726149E}" type="datetimeFigureOut">
              <a:rPr lang="en-NZ" smtClean="0"/>
              <a:t>16/12/21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67B6-827B-42AE-966F-D18B499D7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2424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E638-34E3-4B01-9565-626D4726149E}" type="datetimeFigureOut">
              <a:rPr lang="en-NZ" smtClean="0"/>
              <a:t>16/12/21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67B6-827B-42AE-966F-D18B499D7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9502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E638-34E3-4B01-9565-626D4726149E}" type="datetimeFigureOut">
              <a:rPr lang="en-NZ" smtClean="0"/>
              <a:t>16/12/21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67B6-827B-42AE-966F-D18B499D7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3892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E638-34E3-4B01-9565-626D4726149E}" type="datetimeFigureOut">
              <a:rPr lang="en-NZ" smtClean="0"/>
              <a:t>16/12/21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67B6-827B-42AE-966F-D18B499D7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6381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E638-34E3-4B01-9565-626D4726149E}" type="datetimeFigureOut">
              <a:rPr lang="en-NZ" smtClean="0"/>
              <a:t>16/12/21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67B6-827B-42AE-966F-D18B499D7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64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/>
              <a:t>16/12/21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2775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E638-34E3-4B01-9565-626D4726149E}" type="datetimeFigureOut">
              <a:rPr lang="en-NZ" smtClean="0"/>
              <a:t>16/12/21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67B6-827B-42AE-966F-D18B499D7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923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E638-34E3-4B01-9565-626D4726149E}" type="datetimeFigureOut">
              <a:rPr lang="en-NZ" smtClean="0"/>
              <a:t>16/12/21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67B6-827B-42AE-966F-D18B499D7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1245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E638-34E3-4B01-9565-626D4726149E}" type="datetimeFigureOut">
              <a:rPr lang="en-NZ" smtClean="0"/>
              <a:t>16/12/21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67B6-827B-42AE-966F-D18B499D7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7239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E638-34E3-4B01-9565-626D4726149E}" type="datetimeFigureOut">
              <a:rPr lang="en-NZ" smtClean="0"/>
              <a:t>16/12/21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67B6-827B-42AE-966F-D18B499D7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5178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E638-34E3-4B01-9565-626D4726149E}" type="datetimeFigureOut">
              <a:rPr lang="en-NZ" smtClean="0"/>
              <a:t>16/12/21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67B6-827B-42AE-966F-D18B499D7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6090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14CD-6775-A44D-B58A-688E32608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6C1A-B252-DB48-9FF3-0430101EE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11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14CD-6775-A44D-B58A-688E32608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6C1A-B252-DB48-9FF3-0430101EE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579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14CD-6775-A44D-B58A-688E32608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6C1A-B252-DB48-9FF3-0430101EE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06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14CD-6775-A44D-B58A-688E32608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6C1A-B252-DB48-9FF3-0430101EE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451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14CD-6775-A44D-B58A-688E32608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6C1A-B252-DB48-9FF3-0430101EE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/>
              <a:t>16/12/21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01564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14CD-6775-A44D-B58A-688E32608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6C1A-B252-DB48-9FF3-0430101EE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456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14CD-6775-A44D-B58A-688E32608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6C1A-B252-DB48-9FF3-0430101EE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307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14CD-6775-A44D-B58A-688E32608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6C1A-B252-DB48-9FF3-0430101EE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553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14CD-6775-A44D-B58A-688E32608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6C1A-B252-DB48-9FF3-0430101EE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347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14CD-6775-A44D-B58A-688E32608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6C1A-B252-DB48-9FF3-0430101EE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473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14CD-6775-A44D-B58A-688E32608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6C1A-B252-DB48-9FF3-0430101EE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212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16/12/21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512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16/12/21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973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16/12/21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849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16/12/21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6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/>
              <a:t>16/12/21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25355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16/12/21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74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16/12/21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499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16/12/21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695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16/12/21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588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16/12/21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746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16/12/21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835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16/12/21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4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/>
              <a:t>16/12/21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34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/>
              <a:t>16/12/21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05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/>
              <a:t>16/12/21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088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441-1152-460A-BF30-AA84CA8AFB58}" type="datetimeFigureOut">
              <a:rPr lang="en-NZ" smtClean="0"/>
              <a:t>16/12/21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070-2736-4BCA-AE42-280CFC858BB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011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72441-1152-460A-BF30-AA84CA8AFB58}" type="datetimeFigureOut">
              <a:rPr lang="en-NZ" smtClean="0"/>
              <a:t>16/12/21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D070-2736-4BCA-AE42-280CFC858BB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549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30172441-1152-460A-BF30-AA84CA8AFB58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 defTabSz="914378"/>
              <a:t>16/12/21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92A3D070-2736-4BCA-AE42-280CFC858BB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thing&#10;&#10;Description generated with high confidence">
            <a:extLst>
              <a:ext uri="{FF2B5EF4-FFF2-40B4-BE49-F238E27FC236}">
                <a16:creationId xmlns:a16="http://schemas.microsoft.com/office/drawing/2014/main" id="{0AFDBF95-1ED6-407D-A42F-5AFC892D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" t="11731" r="36887" b="13093"/>
          <a:stretch/>
        </p:blipFill>
        <p:spPr>
          <a:xfrm>
            <a:off x="395538" y="4353948"/>
            <a:ext cx="2613697" cy="648304"/>
          </a:xfrm>
          <a:prstGeom prst="rect">
            <a:avLst/>
          </a:prstGeom>
        </p:spPr>
      </p:pic>
      <p:pic>
        <p:nvPicPr>
          <p:cNvPr id="8" name="Picture 7" descr="M:\NHSP\NHSP_Office\NHSP_Logo\Colour\NHSP Logo Design_FULL COLOUR.jpg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6" y="4281720"/>
            <a:ext cx="2000427" cy="756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759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8" r:id="rId12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1E638-34E3-4B01-9565-626D4726149E}" type="datetimeFigureOut">
              <a:rPr lang="en-NZ" smtClean="0"/>
              <a:t>16/12/21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D67B6-827B-42AE-966F-D18B499D7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412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A52B14CD-6775-A44D-B58A-688E32608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12/16/21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EB836C1A-B252-DB48-9FF3-0430101EE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4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72441-1152-460A-BF30-AA84CA8AFB58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16/12/21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D070-2736-4BCA-AE42-280CFC858BB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0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9502"/>
            <a:ext cx="3147138" cy="419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660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NZ" sz="6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DO THE MATHS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6110" y="1576229"/>
            <a:ext cx="2811780" cy="28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726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83" y="627534"/>
            <a:ext cx="6465369" cy="393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555776" y="3138522"/>
            <a:ext cx="1538457" cy="369332"/>
            <a:chOff x="2817519" y="4671247"/>
            <a:chExt cx="1538457" cy="492444"/>
          </a:xfrm>
        </p:grpSpPr>
        <p:sp>
          <p:nvSpPr>
            <p:cNvPr id="7" name="Up-Down Arrow 6"/>
            <p:cNvSpPr/>
            <p:nvPr/>
          </p:nvSpPr>
          <p:spPr>
            <a:xfrm>
              <a:off x="2817519" y="4779646"/>
              <a:ext cx="45719" cy="288031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NZ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15816" y="4671247"/>
              <a:ext cx="1440160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en-NZ" b="1" dirty="0">
                  <a:solidFill>
                    <a:prstClr val="black"/>
                  </a:solidFill>
                </a:rPr>
                <a:t>Profit margin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62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63200"/>
            <a:ext cx="7128792" cy="434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223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3518"/>
            <a:ext cx="7074933" cy="430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88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22900"/>
            <a:ext cx="7056784" cy="42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ight Arrow 19"/>
          <p:cNvSpPr/>
          <p:nvPr/>
        </p:nvSpPr>
        <p:spPr>
          <a:xfrm rot="10800000">
            <a:off x="3995936" y="2859782"/>
            <a:ext cx="1291495" cy="16201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2571750"/>
            <a:ext cx="2267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NZ" sz="1400" dirty="0">
                <a:solidFill>
                  <a:prstClr val="black"/>
                </a:solidFill>
              </a:rPr>
              <a:t>To be more sustainable:</a:t>
            </a:r>
          </a:p>
          <a:p>
            <a:pPr marL="342900" indent="-342900" defTabSz="914378">
              <a:buFontTx/>
              <a:buChar char="-"/>
            </a:pPr>
            <a:r>
              <a:rPr lang="en-NZ" sz="1400" dirty="0">
                <a:solidFill>
                  <a:prstClr val="black"/>
                </a:solidFill>
              </a:rPr>
              <a:t>reduce face to face consults </a:t>
            </a:r>
          </a:p>
          <a:p>
            <a:pPr marL="342900" indent="-342900" defTabSz="914378">
              <a:buFontTx/>
              <a:buChar char="-"/>
            </a:pPr>
            <a:r>
              <a:rPr lang="en-NZ" sz="1400" dirty="0">
                <a:solidFill>
                  <a:prstClr val="black"/>
                </a:solidFill>
              </a:rPr>
              <a:t>reduce cost/per consult</a:t>
            </a:r>
          </a:p>
        </p:txBody>
      </p:sp>
    </p:spTree>
    <p:extLst>
      <p:ext uri="{BB962C8B-B14F-4D97-AF65-F5344CB8AC3E}">
        <p14:creationId xmlns:p14="http://schemas.microsoft.com/office/powerpoint/2010/main" val="1641927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52" y="483518"/>
            <a:ext cx="703711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982" y="501975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NZ" sz="2400" b="1" dirty="0">
                <a:solidFill>
                  <a:prstClr val="black"/>
                </a:solidFill>
              </a:rPr>
              <a:t>Bush Road</a:t>
            </a:r>
          </a:p>
        </p:txBody>
      </p:sp>
    </p:spTree>
    <p:extLst>
      <p:ext uri="{BB962C8B-B14F-4D97-AF65-F5344CB8AC3E}">
        <p14:creationId xmlns:p14="http://schemas.microsoft.com/office/powerpoint/2010/main" val="4043688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0" y="442268"/>
            <a:ext cx="4750073" cy="383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195736" y="3159962"/>
            <a:ext cx="3312368" cy="1041036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NZ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6136" y="213970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4F81BD">
                    <a:lumMod val="75000"/>
                  </a:srgbClr>
                </a:solidFill>
              </a:rPr>
              <a:t>High consultation rates for the elderly</a:t>
            </a:r>
          </a:p>
        </p:txBody>
      </p:sp>
      <p:cxnSp>
        <p:nvCxnSpPr>
          <p:cNvPr id="5" name="Straight Arrow Connector 4"/>
          <p:cNvCxnSpPr>
            <a:stCxn id="2" idx="1"/>
          </p:cNvCxnSpPr>
          <p:nvPr/>
        </p:nvCxnSpPr>
        <p:spPr>
          <a:xfrm flipH="1">
            <a:off x="5004048" y="2462868"/>
            <a:ext cx="792088" cy="6970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055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2" y="42863"/>
            <a:ext cx="8833496" cy="505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791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2" y="136525"/>
            <a:ext cx="9112126" cy="486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264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64868/1457607824/slid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5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blogs-images.forbes.com/jamesmarshallcrotty/files/2015/02/charles-darwin-quote.jpg"/>
          <p:cNvPicPr>
            <a:picLocks noChangeAspect="1" noChangeArrowheads="1"/>
          </p:cNvPicPr>
          <p:nvPr/>
        </p:nvPicPr>
        <p:blipFill>
          <a:blip r:embed="rId3" cstate="print"/>
          <a:srcRect t="12" b="12"/>
          <a:stretch>
            <a:fillRect/>
          </a:stretch>
        </p:blipFill>
        <p:spPr bwMode="auto">
          <a:xfrm>
            <a:off x="1835696" y="951570"/>
            <a:ext cx="5486400" cy="3086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2288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drewM\Desktop\HCH on a 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21" y="85596"/>
            <a:ext cx="6829117" cy="414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15566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219" y="88736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63427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7494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43558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63" y="311299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451" y="1491630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63427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395" y="1463427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03587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03587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451" y="2903587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64868/1457607824/slid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62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64868/1457607824/slide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35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64868/1457607824/slide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8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64868/1457607824/slid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3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25425"/>
            <a:ext cx="3556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577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9502"/>
            <a:ext cx="51435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079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67495"/>
            <a:ext cx="81915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369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400" dirty="0"/>
              <a:t> </a:t>
            </a:r>
          </a:p>
          <a:p>
            <a:pPr>
              <a:spcAft>
                <a:spcPts val="1200"/>
              </a:spcAft>
            </a:pPr>
            <a:r>
              <a:rPr lang="en-NZ" sz="1800" dirty="0"/>
              <a:t>Take a room full of your patients</a:t>
            </a:r>
          </a:p>
          <a:p>
            <a:pPr>
              <a:spcAft>
                <a:spcPts val="1200"/>
              </a:spcAft>
            </a:pPr>
            <a:r>
              <a:rPr lang="en-NZ" sz="1800" dirty="0"/>
              <a:t>Explain how you currently deliver them “services”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Ask them if they think that’s reasonable and defensible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Likely then apologise and consider the patient view of things </a:t>
            </a:r>
          </a:p>
          <a:p>
            <a:pPr marL="0" indent="0">
              <a:buNone/>
            </a:pPr>
            <a:endParaRPr lang="en-NZ" sz="1800" dirty="0"/>
          </a:p>
          <a:p>
            <a:r>
              <a:rPr lang="en-NZ" sz="1800" dirty="0"/>
              <a:t>Putting the Patient Test into action…</a:t>
            </a:r>
          </a:p>
          <a:p>
            <a:pPr marL="0" indent="0">
              <a:buNone/>
            </a:pPr>
            <a:endParaRPr lang="en-NZ" sz="1800" dirty="0"/>
          </a:p>
          <a:p>
            <a:endParaRPr lang="en-NZ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C387E7-1126-473D-B4AC-0A3468AE08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</p:spPr>
        <p:txBody>
          <a:bodyPr vert="horz" lIns="91389" tIns="45693" rIns="91389" bIns="45693" rtlCol="0" anchor="ctr">
            <a:normAutofit/>
          </a:bodyPr>
          <a:lstStyle>
            <a:lvl1pPr algn="ctr" defTabSz="913984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Pass the Patient Test</a:t>
            </a:r>
          </a:p>
        </p:txBody>
      </p:sp>
    </p:spTree>
    <p:extLst>
      <p:ext uri="{BB962C8B-B14F-4D97-AF65-F5344CB8AC3E}">
        <p14:creationId xmlns:p14="http://schemas.microsoft.com/office/powerpoint/2010/main" val="3430490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4F81BD">
                    <a:lumMod val="75000"/>
                  </a:srgbClr>
                </a:solidFill>
              </a:rPr>
              <a:t>How are NZ Practices Doing?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NZ Practices with a Patient Portal   653/970= 67%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Average uptake per practice is 17.2% X 67%= 11% of NZ’ers with a portal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Open Notes 105/970 practices = 10.8% of practices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NZ’ers with Open Notes 10.8% X 11%= 1.2 %</a:t>
            </a:r>
          </a:p>
          <a:p>
            <a:pPr marL="0" lvl="0" indent="0">
              <a:buNone/>
            </a:pPr>
            <a:endParaRPr lang="en-NZ" sz="1800" dirty="0">
              <a:solidFill>
                <a:prstClr val="black"/>
              </a:solidFill>
            </a:endParaRPr>
          </a:p>
          <a:p>
            <a:pPr lvl="0"/>
            <a:r>
              <a:rPr lang="en-NZ" sz="1800" dirty="0">
                <a:solidFill>
                  <a:prstClr val="black"/>
                </a:solidFill>
              </a:rPr>
              <a:t>Does our performance show we provide “care/service” for our patients? </a:t>
            </a:r>
          </a:p>
          <a:p>
            <a:pPr lvl="0"/>
            <a:r>
              <a:rPr lang="en-NZ" sz="1800" dirty="0">
                <a:solidFill>
                  <a:prstClr val="black"/>
                </a:solidFill>
              </a:rPr>
              <a:t>How do we compare with banking, travel, accommodation? </a:t>
            </a:r>
          </a:p>
          <a:p>
            <a:pPr marL="0" lvl="0" indent="0">
              <a:buNone/>
            </a:pPr>
            <a:endParaRPr lang="en-NZ" sz="1800" dirty="0">
              <a:solidFill>
                <a:prstClr val="black"/>
              </a:solidFill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2253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23" y="683061"/>
            <a:ext cx="5688632" cy="39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123728" y="3003798"/>
            <a:ext cx="1800200" cy="57606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/>
            <a:endParaRPr lang="en-NZ" dirty="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627785" y="1275606"/>
            <a:ext cx="1800200" cy="57606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/>
            <a:endParaRPr lang="en-N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41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400" dirty="0"/>
              <a:t> </a:t>
            </a:r>
          </a:p>
          <a:p>
            <a:pPr>
              <a:spcAft>
                <a:spcPts val="1200"/>
              </a:spcAft>
            </a:pPr>
            <a:r>
              <a:rPr lang="en-NZ" sz="1800" dirty="0"/>
              <a:t>Access Practice with 11,000 patients</a:t>
            </a:r>
          </a:p>
          <a:p>
            <a:pPr>
              <a:spcAft>
                <a:spcPts val="1200"/>
              </a:spcAft>
            </a:pPr>
            <a:r>
              <a:rPr lang="en-NZ" sz="1800" dirty="0"/>
              <a:t>Currently 2 FTE’s short with closed books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HCH for the last 4 years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Offered MMH portal since April 2015- before HCH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Northland has 26 of 38 practices with portal- all have Open Notes</a:t>
            </a:r>
            <a:endParaRPr lang="en-NZ" sz="1800" dirty="0"/>
          </a:p>
          <a:p>
            <a:endParaRPr lang="en-NZ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C387E7-1126-473D-B4AC-0A3468AE08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</p:spPr>
        <p:txBody>
          <a:bodyPr vert="horz" lIns="91389" tIns="45693" rIns="91389" bIns="45693" rtlCol="0" anchor="ctr">
            <a:normAutofit/>
          </a:bodyPr>
          <a:lstStyle>
            <a:lvl1pPr algn="ctr" defTabSz="913984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Bush Road Medical Centre</a:t>
            </a:r>
          </a:p>
        </p:txBody>
      </p:sp>
    </p:spTree>
    <p:extLst>
      <p:ext uri="{BB962C8B-B14F-4D97-AF65-F5344CB8AC3E}">
        <p14:creationId xmlns:p14="http://schemas.microsoft.com/office/powerpoint/2010/main" val="1541811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400" dirty="0"/>
              <a:t> </a:t>
            </a:r>
          </a:p>
          <a:p>
            <a:pPr>
              <a:spcAft>
                <a:spcPts val="1200"/>
              </a:spcAft>
            </a:pPr>
            <a:r>
              <a:rPr lang="en-NZ" sz="1800" dirty="0"/>
              <a:t>Key Note in Paris 2014</a:t>
            </a:r>
          </a:p>
          <a:p>
            <a:pPr>
              <a:spcAft>
                <a:spcPts val="1200"/>
              </a:spcAft>
            </a:pPr>
            <a:r>
              <a:rPr lang="en-NZ" sz="1800" dirty="0"/>
              <a:t>In the 18 month after this speech Open Notes in USA grew to 4 Million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Now at 41 Million</a:t>
            </a:r>
          </a:p>
          <a:p>
            <a:pPr lvl="0">
              <a:spcAft>
                <a:spcPts val="1200"/>
              </a:spcAft>
            </a:pPr>
            <a:r>
              <a:rPr lang="en-NZ" sz="1800">
                <a:solidFill>
                  <a:prstClr val="black"/>
                </a:solidFill>
              </a:rPr>
              <a:t>Northland </a:t>
            </a:r>
            <a:r>
              <a:rPr lang="en-NZ" sz="1800" dirty="0">
                <a:solidFill>
                  <a:prstClr val="black"/>
                </a:solidFill>
              </a:rPr>
              <a:t>has 26 of 38 practices with portal- all have Open Notes</a:t>
            </a:r>
            <a:endParaRPr lang="en-NZ" sz="1800" dirty="0"/>
          </a:p>
          <a:p>
            <a:endParaRPr lang="en-NZ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C387E7-1126-473D-B4AC-0A3468AE08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</p:spPr>
        <p:txBody>
          <a:bodyPr vert="horz" lIns="91389" tIns="45693" rIns="91389" bIns="45693" rtlCol="0" anchor="ctr">
            <a:normAutofit/>
          </a:bodyPr>
          <a:lstStyle>
            <a:lvl1pPr algn="ctr" defTabSz="913984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Prof Tom Delbanco- Open Notes</a:t>
            </a:r>
          </a:p>
        </p:txBody>
      </p:sp>
    </p:spTree>
    <p:extLst>
      <p:ext uri="{BB962C8B-B14F-4D97-AF65-F5344CB8AC3E}">
        <p14:creationId xmlns:p14="http://schemas.microsoft.com/office/powerpoint/2010/main" val="1541811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z="1600" b="1" dirty="0"/>
              <a:t>Open Notes After 7 Years: Patient Experiences With On-going Access to Their Clinicians’ Outpatient Visit Notes</a:t>
            </a:r>
            <a:br>
              <a:rPr lang="en-NZ" sz="1600" b="1" dirty="0"/>
            </a:br>
            <a:br>
              <a:rPr lang="en-NZ" sz="1600" b="1" dirty="0"/>
            </a:br>
            <a:r>
              <a:rPr lang="en-NZ" sz="1600" b="1" dirty="0"/>
              <a:t>J Med Internet Res 2019;21(5):e13876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1200" dirty="0"/>
              <a:t>Results: 136,815 patients with a 22% response rate. Of the 28,782 patient respondents, 63% female, 73% were aged 45 years or older. Among the 22,947 who reported reading 1 or more notes, 75% reported reading notes going back a year or longer, 50% reported reading at least 4 notes, and 37% shared a note with someone else.</a:t>
            </a:r>
          </a:p>
          <a:p>
            <a:r>
              <a:rPr lang="en-NZ" sz="1200" dirty="0"/>
              <a:t> </a:t>
            </a:r>
          </a:p>
          <a:p>
            <a:r>
              <a:rPr lang="en-NZ" sz="1200" dirty="0"/>
              <a:t>Patients rated note reading as very important for helping take care of their health (73%), feeling in control of their care (70%), and remembering the plan of care (66%). Few were very confused (3.3%) or more worried (4.8%) after reading notes. </a:t>
            </a:r>
          </a:p>
          <a:p>
            <a:endParaRPr lang="en-NZ" sz="1200" dirty="0"/>
          </a:p>
          <a:p>
            <a:r>
              <a:rPr lang="en-NZ" sz="1200" dirty="0"/>
              <a:t>About a third reported being encouraged by their clinicians to read notes and a third told their clinicians they had read them. Less educated, non-white, older, and Hispanic patients, and individuals who usually did not speak English at home, were those </a:t>
            </a:r>
            <a:r>
              <a:rPr lang="en-NZ" sz="1200" b="1" dirty="0"/>
              <a:t>most likely </a:t>
            </a:r>
            <a:r>
              <a:rPr lang="en-NZ" sz="1200" dirty="0"/>
              <a:t>to report major benefits from note reading.</a:t>
            </a:r>
          </a:p>
          <a:p>
            <a:endParaRPr lang="en-NZ" sz="1200" dirty="0"/>
          </a:p>
          <a:p>
            <a:r>
              <a:rPr lang="en-NZ" sz="1200" dirty="0"/>
              <a:t>Nearly all respondents (98%) thought Web-based access to visit notes a good idea, and 62% rated this practice as very important for choosing a future provider.</a:t>
            </a:r>
          </a:p>
        </p:txBody>
      </p:sp>
    </p:spTree>
    <p:extLst>
      <p:ext uri="{BB962C8B-B14F-4D97-AF65-F5344CB8AC3E}">
        <p14:creationId xmlns:p14="http://schemas.microsoft.com/office/powerpoint/2010/main" val="736472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4F81BD">
                    <a:lumMod val="75000"/>
                  </a:srgbClr>
                </a:solidFill>
              </a:rPr>
              <a:t>Our </a:t>
            </a:r>
            <a:r>
              <a:rPr lang="en-US" sz="3200" b="1" dirty="0">
                <a:solidFill>
                  <a:srgbClr val="4F81BD">
                    <a:lumMod val="75000"/>
                  </a:srgbClr>
                </a:solidFill>
              </a:rPr>
              <a:t>Experience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Started enrolling patients in April 2015- all records/Open notes to April 2014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4380 MMH patients (8607 eligible)= 51% of over 16yo’s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208 yet to get activated- consider Public WiFi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Year to date: 12,001 messages by patients, 14,244 by staff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MMH Scripts – 3040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MMH Appt Bookings- were 2482 p.a- now stopped due to Covid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10969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4F81BD">
                    <a:lumMod val="75000"/>
                  </a:srgbClr>
                </a:solidFill>
              </a:rPr>
              <a:t>Deeper Dive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Eligible patients enrolled per GP – range from 36% to 61%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Messages out per annum by GP- range from 1.22 to 4.11 (average 2.10)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Messages in per annum by GP- range 1.35 to 2.67 (average 1.93)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GP with most inbound messages NOT the GP with most outbound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SET UP RULES OF ENGAGEMENT.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32143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4F81BD">
                    <a:lumMod val="75000"/>
                  </a:srgbClr>
                </a:solidFill>
              </a:rPr>
              <a:t>Work to Do at Bush Road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Make sure all staff know how to enrol patients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Offer portal access to everyone in a more systematic way 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Set up public WiFi in the practice and activate people on the spot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Tidy up current medication lists to make sure MMH scripts accurate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Accept that portals do alter workload/workflow and not all good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49164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4F81BD">
                    <a:lumMod val="75000"/>
                  </a:srgbClr>
                </a:solidFill>
              </a:rPr>
              <a:t>Coal Face Realities 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High uptake of portals will increase doctor work:  set aside virtual time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Out of Office functionality clunky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Set up “rules of engagement” to train patients about portal etiquette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Change the default wording to make sure you are messaging not consulting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Expect a subset of patients to be high users (not actually your worriers)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Avoid long threads- ring someone or get them in F-2-F. 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Great to be able to correspond directly with your patients.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220064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70"/>
            <a:ext cx="8856984" cy="504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987824" y="1059582"/>
            <a:ext cx="86409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652120" y="1203598"/>
            <a:ext cx="7920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96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4F81BD">
                    <a:lumMod val="75000"/>
                  </a:srgbClr>
                </a:solidFill>
              </a:rPr>
              <a:t>In the Pipeline 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Simpler enrolment process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Give patients the ability to have proxy access- children/whanau members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NDHB going to sign up patients to send out Dx summaries/OPD letter to portal</a:t>
            </a:r>
          </a:p>
          <a:p>
            <a:pPr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Single sign on Portal- add 3</a:t>
            </a:r>
            <a:r>
              <a:rPr lang="en-NZ" sz="1800" baseline="30000" dirty="0">
                <a:solidFill>
                  <a:prstClr val="black"/>
                </a:solidFill>
              </a:rPr>
              <a:t>rd</a:t>
            </a:r>
            <a:r>
              <a:rPr lang="en-NZ" sz="1800" dirty="0">
                <a:solidFill>
                  <a:prstClr val="black"/>
                </a:solidFill>
              </a:rPr>
              <a:t> Parties- FitBit, Shared Care, Labs, Rx’s etc.  </a:t>
            </a:r>
          </a:p>
          <a:p>
            <a:pPr lvl="0">
              <a:spcAft>
                <a:spcPts val="1200"/>
              </a:spcAft>
            </a:pPr>
            <a:r>
              <a:rPr lang="en-NZ" sz="1800" dirty="0">
                <a:solidFill>
                  <a:prstClr val="black"/>
                </a:solidFill>
              </a:rPr>
              <a:t>Self management resources/Patient Decision Support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05135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4F81BD">
                    <a:lumMod val="75000"/>
                  </a:srgbClr>
                </a:solidFill>
              </a:rPr>
              <a:t>Thank you and Questions 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endParaRPr lang="en-NZ" sz="1800" dirty="0">
              <a:solidFill>
                <a:prstClr val="black"/>
              </a:solidFill>
            </a:endParaRPr>
          </a:p>
          <a:p>
            <a:pPr lvl="0">
              <a:spcAft>
                <a:spcPts val="1200"/>
              </a:spcAft>
            </a:pPr>
            <a:endParaRPr lang="en-NZ" sz="1800" dirty="0">
              <a:solidFill>
                <a:prstClr val="black"/>
              </a:solidFill>
            </a:endParaRPr>
          </a:p>
          <a:p>
            <a:pPr marL="0" lvl="0" indent="0">
              <a:spcAft>
                <a:spcPts val="1200"/>
              </a:spcAft>
              <a:buNone/>
            </a:pPr>
            <a:endParaRPr lang="en-NZ" sz="1800" dirty="0">
              <a:solidFill>
                <a:prstClr val="black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NZ" sz="1800" dirty="0">
                <a:solidFill>
                  <a:prstClr val="black"/>
                </a:solidFill>
              </a:rPr>
              <a:t>  </a:t>
            </a:r>
          </a:p>
          <a:p>
            <a:pPr marL="0" lvl="0" indent="0">
              <a:spcAft>
                <a:spcPts val="1200"/>
              </a:spcAft>
              <a:buNone/>
            </a:pPr>
            <a:endParaRPr lang="en-NZ" sz="1800" dirty="0">
              <a:solidFill>
                <a:prstClr val="black"/>
              </a:solidFill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4890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400" dirty="0"/>
              <a:t> </a:t>
            </a:r>
          </a:p>
          <a:p>
            <a:pPr lvl="0">
              <a:spcAft>
                <a:spcPts val="1200"/>
              </a:spcAft>
            </a:pPr>
            <a:r>
              <a:rPr lang="en-NZ" sz="1800" dirty="0"/>
              <a:t>No Portal so no access to results or ability to message my practice</a:t>
            </a:r>
          </a:p>
          <a:p>
            <a:pPr lvl="0">
              <a:spcAft>
                <a:spcPts val="1200"/>
              </a:spcAft>
            </a:pPr>
            <a:r>
              <a:rPr lang="en-NZ" sz="1800" dirty="0"/>
              <a:t>Also no Shared Care plan or Advanced Care Plan</a:t>
            </a:r>
          </a:p>
          <a:p>
            <a:pPr lvl="0">
              <a:spcAft>
                <a:spcPts val="1200"/>
              </a:spcAft>
            </a:pPr>
            <a:r>
              <a:rPr lang="en-NZ" sz="1800" dirty="0"/>
              <a:t>Sharpened my focus- what an e-Patient should be able to do</a:t>
            </a:r>
          </a:p>
          <a:p>
            <a:pPr lvl="0">
              <a:spcAft>
                <a:spcPts val="1200"/>
              </a:spcAft>
            </a:pPr>
            <a:r>
              <a:rPr lang="en-NZ" sz="1800" dirty="0"/>
              <a:t>Silver lining is I’ve ended up with opportunities to look at things differently</a:t>
            </a:r>
          </a:p>
          <a:p>
            <a:pPr lvl="0">
              <a:spcAft>
                <a:spcPts val="1200"/>
              </a:spcAft>
            </a:pPr>
            <a:r>
              <a:rPr lang="en-NZ" sz="1800" dirty="0"/>
              <a:t>Take home messages: get your own GP, have income replacement insurance and keep it updated</a:t>
            </a:r>
          </a:p>
          <a:p>
            <a:endParaRPr lang="en-NZ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C387E7-1126-473D-B4AC-0A3468AE08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</p:spPr>
        <p:txBody>
          <a:bodyPr vert="horz" lIns="91389" tIns="45693" rIns="91389" bIns="45693" rtlCol="0" anchor="ctr">
            <a:normAutofit/>
          </a:bodyPr>
          <a:lstStyle>
            <a:lvl1pPr algn="ctr" defTabSz="913984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One Patient’s Experience</a:t>
            </a:r>
          </a:p>
        </p:txBody>
      </p:sp>
    </p:spTree>
    <p:extLst>
      <p:ext uri="{BB962C8B-B14F-4D97-AF65-F5344CB8AC3E}">
        <p14:creationId xmlns:p14="http://schemas.microsoft.com/office/powerpoint/2010/main" val="325399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OEM\Dropbox\Screenshots\Screenshot 2014-11-04 14.40.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9000" y="-1178719"/>
            <a:ext cx="16002000" cy="7500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196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OEM\Dropbox\Screenshots\Screenshot 2014-11-04 14.46.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9000" y="-1178719"/>
            <a:ext cx="16002000" cy="7500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8579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OEM\Dropbox\Screenshots\Screenshot 2014-11-04 14.53.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9000" y="-1178719"/>
            <a:ext cx="16002000" cy="7500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399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OEM\Dropbox\Screenshots\Screenshot 2014-11-04 14.54.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9000" y="-1178719"/>
            <a:ext cx="16002000" cy="7500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912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128588"/>
            <a:ext cx="91535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Connector 4"/>
          <p:cNvSpPr/>
          <p:nvPr/>
        </p:nvSpPr>
        <p:spPr>
          <a:xfrm>
            <a:off x="5295187" y="2690175"/>
            <a:ext cx="144016" cy="144016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/>
            <a:endParaRPr lang="en-N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1919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866679615C8542964112CE9A0F386D" ma:contentTypeVersion="15" ma:contentTypeDescription="Create a new document." ma:contentTypeScope="" ma:versionID="1d40f1c685d26028b0bbbe686f8936c3">
  <xsd:schema xmlns:xsd="http://www.w3.org/2001/XMLSchema" xmlns:xs="http://www.w3.org/2001/XMLSchema" xmlns:p="http://schemas.microsoft.com/office/2006/metadata/properties" xmlns:ns1="http://schemas.microsoft.com/sharepoint/v3" xmlns:ns2="0056c4b9-f248-4195-85ab-d71d15324322" xmlns:ns3="05e64299-6458-4df0-826f-03b6460e2a4f" targetNamespace="http://schemas.microsoft.com/office/2006/metadata/properties" ma:root="true" ma:fieldsID="8d569ea97b57f0079dc180df650d2dc9" ns1:_="" ns2:_="" ns3:_="">
    <xsd:import namespace="http://schemas.microsoft.com/sharepoint/v3"/>
    <xsd:import namespace="0056c4b9-f248-4195-85ab-d71d15324322"/>
    <xsd:import namespace="05e64299-6458-4df0-826f-03b6460e2a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nu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6c4b9-f248-4195-85ab-d71d153243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nus" ma:index="10" nillable="true" ma:displayName="Menus" ma:default="No" ma:format="Dropdown" ma:internalName="Menus">
      <xsd:simpleType>
        <xsd:restriction base="dms:Choice">
          <xsd:enumeration value="Yes"/>
          <xsd:enumeration value="No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64299-6458-4df0-826f-03b6460e2a4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nus xmlns="0056c4b9-f248-4195-85ab-d71d15324322">No</Menu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99A28B3-A42A-43AB-BCB8-1199EBC1D126}"/>
</file>

<file path=customXml/itemProps2.xml><?xml version="1.0" encoding="utf-8"?>
<ds:datastoreItem xmlns:ds="http://schemas.openxmlformats.org/officeDocument/2006/customXml" ds:itemID="{7CE2A675-BCF1-4E6B-B85E-0A0F4363CB87}"/>
</file>

<file path=customXml/itemProps3.xml><?xml version="1.0" encoding="utf-8"?>
<ds:datastoreItem xmlns:ds="http://schemas.openxmlformats.org/officeDocument/2006/customXml" ds:itemID="{8BB28823-8770-41AF-A742-B7BA2A10EC43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5476</TotalTime>
  <Words>1152</Words>
  <Application>Microsoft Macintosh PowerPoint</Application>
  <PresentationFormat>On-screen Show (16:9)</PresentationFormat>
  <Paragraphs>115</Paragraphs>
  <Slides>39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blank</vt:lpstr>
      <vt:lpstr>1_blank</vt:lpstr>
      <vt:lpstr>Custom Design</vt:lpstr>
      <vt:lpstr>Office Theme</vt:lpstr>
      <vt:lpstr>2_blank</vt:lpstr>
      <vt:lpstr>PowerPoint Presentation</vt:lpstr>
      <vt:lpstr>PowerPoint Presentation</vt:lpstr>
      <vt:lpstr>PowerPoint Presentation</vt:lpstr>
      <vt:lpstr>One Patient’s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THE 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Pass the Patient Test</vt:lpstr>
      <vt:lpstr>How are NZ Practices Doing?</vt:lpstr>
      <vt:lpstr>Bush Road Medical Centre</vt:lpstr>
      <vt:lpstr>Prof Tom Delbanco- Open Notes</vt:lpstr>
      <vt:lpstr>Open Notes After 7 Years: Patient Experiences With On-going Access to Their Clinicians’ Outpatient Visit Notes  J Med Internet Res 2019;21(5):e13876</vt:lpstr>
      <vt:lpstr>Our Experience</vt:lpstr>
      <vt:lpstr>Deeper Dive</vt:lpstr>
      <vt:lpstr>Work to Do at Bush Road</vt:lpstr>
      <vt:lpstr>Coal Face Realities </vt:lpstr>
      <vt:lpstr>PowerPoint Presentation</vt:lpstr>
      <vt:lpstr>In the Pipeline </vt:lpstr>
      <vt:lpstr>Thank you and Questions </vt:lpstr>
    </vt:vector>
  </TitlesOfParts>
  <Company>healthAlliance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Miller (NDHB)</dc:creator>
  <cp:lastModifiedBy>Stuart Barson</cp:lastModifiedBy>
  <cp:revision>129</cp:revision>
  <dcterms:created xsi:type="dcterms:W3CDTF">2019-07-25T02:26:58Z</dcterms:created>
  <dcterms:modified xsi:type="dcterms:W3CDTF">2021-12-15T21:14:35Z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0x01010079866679615C8542964112CE9A0F386D</vt:lpwstr>
  </property>
</Properties>
</file>