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1.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75" r:id="rId5"/>
    <p:sldId id="295" r:id="rId6"/>
    <p:sldId id="293" r:id="rId7"/>
    <p:sldId id="294" r:id="rId8"/>
    <p:sldId id="290" r:id="rId9"/>
    <p:sldId id="292" r:id="rId10"/>
    <p:sldId id="291"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7C5AB42-4AD5-07A4-6CD3-E7C5EAA93145}" name="Karen Bolch" initials="KB" userId="S::karen.bolch@wellsouth.org.nz::15b6883b-08cd-46f1-985e-3c26d8720248" providerId="AD"/>
  <p188:author id="{F7B3CC45-2DA5-9BEF-1BBC-C0A4F86774B3}" name="Damon Campbell" initials="DC" userId="S::Damon.Campbell@wellsouth.org.nz::794d52dd-b4a8-4697-b95e-b07589abec6e" providerId="AD"/>
  <p188:author id="{D0CF2254-8EE7-9939-8611-84A9D9827CB9}" name="Zahra Rahmani" initials="ZR" userId="S::zahra.rahmani@wellsouth.org.nz::956eac10-9bfb-4ec5-beb9-dcae0c6a73fc" providerId="AD"/>
  <p188:author id="{14C739AB-27FB-D6B5-C40B-B79CA4624326}" name="Mistelle Jack" initials="MJ" userId="S::mistelle.jack@wellsouth.org.nz::33e244cf-9c82-45d0-8ee2-4a974df7ccab" providerId="AD"/>
  <p188:author id="{58C0C5C6-A642-7B58-FD6A-18709882D0C3}" name="Marc Haughey" initials="MH" userId="S::marc.haughey@wellsouth.org.nz::63b0c4e5-29e6-436a-9d20-a669e6859975" providerId="AD"/>
  <p188:author id="{37F59EF2-452E-FA0E-2CBF-BD4BCA223439}" name="Alison Wilden" initials="AW" userId="S::Alison.Wilden@wellsouth.org.nz::014c9081-9e1b-4456-b634-3068a7b7ca0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8E49"/>
    <a:srgbClr val="96C75A"/>
    <a:srgbClr val="636466"/>
    <a:srgbClr val="55B6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869B51-E6DD-485A-B5E8-757A8807A861}" v="394" dt="2026-01-06T03:26:34.7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978"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60CC2FD9-C9DA-4779-BC74-AAACE6BBC4EB}" type="datetimeFigureOut">
              <a:rPr lang="en-NZ" smtClean="0"/>
              <a:t>7/01/2026</a:t>
            </a:fld>
            <a:endParaRPr lang="en-NZ"/>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8689B72D-D821-4726-8B97-AD28097A71F0}" type="slidenum">
              <a:rPr lang="en-NZ" smtClean="0"/>
              <a:t>‹#›</a:t>
            </a:fld>
            <a:endParaRPr lang="en-NZ"/>
          </a:p>
        </p:txBody>
      </p:sp>
    </p:spTree>
    <p:extLst>
      <p:ext uri="{BB962C8B-B14F-4D97-AF65-F5344CB8AC3E}">
        <p14:creationId xmlns:p14="http://schemas.microsoft.com/office/powerpoint/2010/main" val="36572725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NZ"/>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a:t>Open by acknowledging that this incident has created uncertainty for practices, staff, and patients. Explain that this briefing is intended to cut through noise and misinformation and focus only on confirmed information from ManageMyHealth, Health NZ, and the Office of the Privacy Commissioner. Reinforce that the aim is to support practices to return to normal operations with confidence.</a:t>
            </a:r>
            <a:endParaRPr lang="en-NZ"/>
          </a:p>
          <a:p>
            <a:endParaRPr lang="en-NZ"/>
          </a:p>
        </p:txBody>
      </p:sp>
      <p:sp>
        <p:nvSpPr>
          <p:cNvPr id="4" name="Slide Number Placeholder 3"/>
          <p:cNvSpPr>
            <a:spLocks noGrp="1"/>
          </p:cNvSpPr>
          <p:nvPr>
            <p:ph type="sldNum" sz="quarter" idx="5"/>
          </p:nvPr>
        </p:nvSpPr>
        <p:spPr/>
        <p:txBody>
          <a:bodyPr/>
          <a:lstStyle/>
          <a:p>
            <a:fld id="{8689B72D-D821-4726-8B97-AD28097A71F0}" type="slidenum">
              <a:rPr lang="en-NZ" smtClean="0"/>
              <a:t>1</a:t>
            </a:fld>
            <a:endParaRPr lang="en-NZ"/>
          </a:p>
        </p:txBody>
      </p:sp>
    </p:spTree>
    <p:extLst>
      <p:ext uri="{BB962C8B-B14F-4D97-AF65-F5344CB8AC3E}">
        <p14:creationId xmlns:p14="http://schemas.microsoft.com/office/powerpoint/2010/main" val="3989678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6281F-12A5-9D97-35FF-87C6665FD8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A5122E-A4B0-2E79-83B6-06992C1319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603899-E2FF-BC25-1FDF-D0C94BEB02F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Keep this high level and non technical. Emphasise that this was not a system wide failure and that the platform has been independently reviewed and confirmed as safe. Acknowledge that practices may still choose to make their own operational decisions about use, but that there is no directive to disable the system.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a:extLst>
              <a:ext uri="{FF2B5EF4-FFF2-40B4-BE49-F238E27FC236}">
                <a16:creationId xmlns:a16="http://schemas.microsoft.com/office/drawing/2014/main" id="{32F132FA-12C0-AE9F-9E61-DE711543C69D}"/>
              </a:ext>
            </a:extLst>
          </p:cNvPr>
          <p:cNvSpPr>
            <a:spLocks noGrp="1"/>
          </p:cNvSpPr>
          <p:nvPr>
            <p:ph type="sldNum" sz="quarter" idx="5"/>
          </p:nvPr>
        </p:nvSpPr>
        <p:spPr/>
        <p:txBody>
          <a:bodyPr/>
          <a:lstStyle/>
          <a:p>
            <a:fld id="{8689B72D-D821-4726-8B97-AD28097A71F0}" type="slidenum">
              <a:rPr lang="en-NZ" smtClean="0"/>
              <a:t>2</a:t>
            </a:fld>
            <a:endParaRPr lang="en-NZ"/>
          </a:p>
        </p:txBody>
      </p:sp>
    </p:spTree>
    <p:extLst>
      <p:ext uri="{BB962C8B-B14F-4D97-AF65-F5344CB8AC3E}">
        <p14:creationId xmlns:p14="http://schemas.microsoft.com/office/powerpoint/2010/main" val="21839289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a:t>Explain that misinformation often follows incidents like this. Encourage practices not to engage with compensation templates or media directly. Early escalation protects the practice and helps system partners respond quickly. Reinforce that practices are not accountable for vendor level privacy documentation.</a:t>
            </a:r>
          </a:p>
        </p:txBody>
      </p:sp>
      <p:sp>
        <p:nvSpPr>
          <p:cNvPr id="4" name="Slide Number Placeholder 3"/>
          <p:cNvSpPr>
            <a:spLocks noGrp="1"/>
          </p:cNvSpPr>
          <p:nvPr>
            <p:ph type="sldNum" sz="quarter" idx="5"/>
          </p:nvPr>
        </p:nvSpPr>
        <p:spPr/>
        <p:txBody>
          <a:bodyPr/>
          <a:lstStyle/>
          <a:p>
            <a:fld id="{8689B72D-D821-4726-8B97-AD28097A71F0}" type="slidenum">
              <a:rPr lang="en-NZ" smtClean="0"/>
              <a:t>3</a:t>
            </a:fld>
            <a:endParaRPr lang="en-NZ"/>
          </a:p>
        </p:txBody>
      </p:sp>
    </p:spTree>
    <p:extLst>
      <p:ext uri="{BB962C8B-B14F-4D97-AF65-F5344CB8AC3E}">
        <p14:creationId xmlns:p14="http://schemas.microsoft.com/office/powerpoint/2010/main" val="9932098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a:t>Close by reinforcing partnership. Acknowledge the pressure practices operate under and thank them for handling patient conversations with care and professionalism. Remind them that the Practice Network email and Practice Partner Team are available for support, and that no question is too small.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a:p>
        </p:txBody>
      </p:sp>
      <p:sp>
        <p:nvSpPr>
          <p:cNvPr id="4" name="Slide Number Placeholder 3"/>
          <p:cNvSpPr>
            <a:spLocks noGrp="1"/>
          </p:cNvSpPr>
          <p:nvPr>
            <p:ph type="sldNum" sz="quarter" idx="5"/>
          </p:nvPr>
        </p:nvSpPr>
        <p:spPr/>
        <p:txBody>
          <a:bodyPr/>
          <a:lstStyle/>
          <a:p>
            <a:fld id="{8689B72D-D821-4726-8B97-AD28097A71F0}" type="slidenum">
              <a:rPr lang="en-NZ" smtClean="0"/>
              <a:t>4</a:t>
            </a:fld>
            <a:endParaRPr lang="en-NZ"/>
          </a:p>
        </p:txBody>
      </p:sp>
    </p:spTree>
    <p:extLst>
      <p:ext uri="{BB962C8B-B14F-4D97-AF65-F5344CB8AC3E}">
        <p14:creationId xmlns:p14="http://schemas.microsoft.com/office/powerpoint/2010/main" val="9932098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a:t>Keep this high level and non technical. Emphasise that this was not a system wide failure and that the platform has been independently reviewed and confirmed as safe. Acknowledge that practices may still choose to make their own operational decisions about use, but that there is no directive to disable the system.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a:p>
        </p:txBody>
      </p:sp>
      <p:sp>
        <p:nvSpPr>
          <p:cNvPr id="4" name="Slide Number Placeholder 3"/>
          <p:cNvSpPr>
            <a:spLocks noGrp="1"/>
          </p:cNvSpPr>
          <p:nvPr>
            <p:ph type="sldNum" sz="quarter" idx="5"/>
          </p:nvPr>
        </p:nvSpPr>
        <p:spPr/>
        <p:txBody>
          <a:bodyPr/>
          <a:lstStyle/>
          <a:p>
            <a:fld id="{8689B72D-D821-4726-8B97-AD28097A71F0}" type="slidenum">
              <a:rPr lang="en-NZ" smtClean="0"/>
              <a:t>5</a:t>
            </a:fld>
            <a:endParaRPr lang="en-NZ"/>
          </a:p>
        </p:txBody>
      </p:sp>
    </p:spTree>
    <p:extLst>
      <p:ext uri="{BB962C8B-B14F-4D97-AF65-F5344CB8AC3E}">
        <p14:creationId xmlns:p14="http://schemas.microsoft.com/office/powerpoint/2010/main" val="9932098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a:t>Reinforce that business as usual is appropriate. Encourage practices to use the provided scripts for front desk and phone staff to maintain consistency and reduce stress for staff. Emphasise that directing patients to the official ManageMyHealth website ensures they receive accurate and current information.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a:p>
        </p:txBody>
      </p:sp>
      <p:sp>
        <p:nvSpPr>
          <p:cNvPr id="4" name="Slide Number Placeholder 3"/>
          <p:cNvSpPr>
            <a:spLocks noGrp="1"/>
          </p:cNvSpPr>
          <p:nvPr>
            <p:ph type="sldNum" sz="quarter" idx="5"/>
          </p:nvPr>
        </p:nvSpPr>
        <p:spPr/>
        <p:txBody>
          <a:bodyPr/>
          <a:lstStyle/>
          <a:p>
            <a:fld id="{8689B72D-D821-4726-8B97-AD28097A71F0}" type="slidenum">
              <a:rPr lang="en-NZ" smtClean="0"/>
              <a:t>6</a:t>
            </a:fld>
            <a:endParaRPr lang="en-NZ"/>
          </a:p>
        </p:txBody>
      </p:sp>
    </p:spTree>
    <p:extLst>
      <p:ext uri="{BB962C8B-B14F-4D97-AF65-F5344CB8AC3E}">
        <p14:creationId xmlns:p14="http://schemas.microsoft.com/office/powerpoint/2010/main" val="9932098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a:t>This slide is critical for reassurance. Be very clear that the responsibility for identification and notification sits with ManageMyHealth, supported by Health NZ and the Office of the Privacy Commissioner. Reinforce that practices are not required to investigate, run reports, or contact patients proactively.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a:p>
        </p:txBody>
      </p:sp>
      <p:sp>
        <p:nvSpPr>
          <p:cNvPr id="4" name="Slide Number Placeholder 3"/>
          <p:cNvSpPr>
            <a:spLocks noGrp="1"/>
          </p:cNvSpPr>
          <p:nvPr>
            <p:ph type="sldNum" sz="quarter" idx="5"/>
          </p:nvPr>
        </p:nvSpPr>
        <p:spPr/>
        <p:txBody>
          <a:bodyPr/>
          <a:lstStyle/>
          <a:p>
            <a:fld id="{8689B72D-D821-4726-8B97-AD28097A71F0}" type="slidenum">
              <a:rPr lang="en-NZ" smtClean="0"/>
              <a:t>7</a:t>
            </a:fld>
            <a:endParaRPr lang="en-NZ"/>
          </a:p>
        </p:txBody>
      </p:sp>
    </p:spTree>
    <p:extLst>
      <p:ext uri="{BB962C8B-B14F-4D97-AF65-F5344CB8AC3E}">
        <p14:creationId xmlns:p14="http://schemas.microsoft.com/office/powerpoint/2010/main" val="9932098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lvl1pPr>
              <a:defRPr>
                <a:solidFill>
                  <a:srgbClr val="96C75A"/>
                </a:solidFill>
              </a:defRPr>
            </a:lvl1pPr>
          </a:lstStyle>
          <a:p>
            <a:r>
              <a:rPr lang="en-US"/>
              <a:t>Click to edit Master title style</a:t>
            </a:r>
            <a:endParaRPr lang="en-NZ"/>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NZ"/>
          </a:p>
        </p:txBody>
      </p:sp>
      <p:sp>
        <p:nvSpPr>
          <p:cNvPr id="4" name="Date Placeholder 3"/>
          <p:cNvSpPr>
            <a:spLocks noGrp="1"/>
          </p:cNvSpPr>
          <p:nvPr>
            <p:ph type="dt" sz="half" idx="10"/>
          </p:nvPr>
        </p:nvSpPr>
        <p:spPr/>
        <p:txBody>
          <a:bodyPr/>
          <a:lstStyle/>
          <a:p>
            <a:fld id="{BE012CD7-1193-49DB-A63C-4C1277BB9775}" type="datetimeFigureOut">
              <a:rPr lang="en-NZ" smtClean="0"/>
              <a:t>7/01/2026</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FCDE351-F476-4AB9-8B38-5FCFDDFF5B7E}" type="slidenum">
              <a:rPr lang="en-NZ" smtClean="0"/>
              <a:t>‹#›</a:t>
            </a:fld>
            <a:endParaRPr lang="en-NZ"/>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58800" y="274638"/>
            <a:ext cx="1728000" cy="435668"/>
          </a:xfrm>
          <a:prstGeom prst="rect">
            <a:avLst/>
          </a:prstGeom>
        </p:spPr>
      </p:pic>
      <p:sp>
        <p:nvSpPr>
          <p:cNvPr id="10" name="TextBox 9"/>
          <p:cNvSpPr txBox="1"/>
          <p:nvPr userDrawn="1"/>
        </p:nvSpPr>
        <p:spPr>
          <a:xfrm>
            <a:off x="9396537" y="274640"/>
            <a:ext cx="1301959" cy="646331"/>
          </a:xfrm>
          <a:prstGeom prst="rect">
            <a:avLst/>
          </a:prstGeom>
          <a:noFill/>
          <a:ln>
            <a:solidFill>
              <a:schemeClr val="tx1"/>
            </a:solidFill>
          </a:ln>
        </p:spPr>
        <p:txBody>
          <a:bodyPr wrap="none" rtlCol="0">
            <a:spAutoFit/>
          </a:bodyPr>
          <a:lstStyle/>
          <a:p>
            <a:r>
              <a:rPr lang="en-NZ" sz="900"/>
              <a:t>Font – Calibri</a:t>
            </a:r>
          </a:p>
          <a:p>
            <a:r>
              <a:rPr lang="en-NZ" sz="900">
                <a:solidFill>
                  <a:srgbClr val="96C75A"/>
                </a:solidFill>
              </a:rPr>
              <a:t>Title –</a:t>
            </a:r>
            <a:r>
              <a:rPr lang="en-NZ" sz="900" baseline="0">
                <a:solidFill>
                  <a:srgbClr val="96C75A"/>
                </a:solidFill>
              </a:rPr>
              <a:t> always Green</a:t>
            </a:r>
          </a:p>
          <a:p>
            <a:r>
              <a:rPr lang="en-NZ" sz="900" baseline="0">
                <a:solidFill>
                  <a:srgbClr val="636466"/>
                </a:solidFill>
              </a:rPr>
              <a:t>Sub-titles – always Grey</a:t>
            </a:r>
          </a:p>
          <a:p>
            <a:r>
              <a:rPr lang="en-NZ" sz="900"/>
              <a:t>Body -</a:t>
            </a:r>
            <a:r>
              <a:rPr lang="en-NZ" sz="900" baseline="0"/>
              <a:t> Black</a:t>
            </a:r>
            <a:endParaRPr lang="en-NZ" sz="900"/>
          </a:p>
        </p:txBody>
      </p:sp>
    </p:spTree>
    <p:extLst>
      <p:ext uri="{BB962C8B-B14F-4D97-AF65-F5344CB8AC3E}">
        <p14:creationId xmlns:p14="http://schemas.microsoft.com/office/powerpoint/2010/main" val="1130120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p:cNvSpPr>
            <a:spLocks noGrp="1"/>
          </p:cNvSpPr>
          <p:nvPr>
            <p:ph type="dt" sz="half" idx="10"/>
          </p:nvPr>
        </p:nvSpPr>
        <p:spPr/>
        <p:txBody>
          <a:bodyPr/>
          <a:lstStyle/>
          <a:p>
            <a:fld id="{BE012CD7-1193-49DB-A63C-4C1277BB9775}" type="datetimeFigureOut">
              <a:rPr lang="en-NZ" smtClean="0"/>
              <a:t>7/01/2026</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FCDE351-F476-4AB9-8B38-5FCFDDFF5B7E}" type="slidenum">
              <a:rPr lang="en-NZ" smtClean="0"/>
              <a:t>‹#›</a:t>
            </a:fld>
            <a:endParaRPr lang="en-NZ"/>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58800" y="274638"/>
            <a:ext cx="1728000" cy="435668"/>
          </a:xfrm>
          <a:prstGeom prst="rect">
            <a:avLst/>
          </a:prstGeom>
        </p:spPr>
      </p:pic>
    </p:spTree>
    <p:extLst>
      <p:ext uri="{BB962C8B-B14F-4D97-AF65-F5344CB8AC3E}">
        <p14:creationId xmlns:p14="http://schemas.microsoft.com/office/powerpoint/2010/main" val="448074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a:t>Click to edit Master title style</a:t>
            </a:r>
            <a:endParaRPr lang="en-NZ"/>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p:cNvSpPr>
            <a:spLocks noGrp="1"/>
          </p:cNvSpPr>
          <p:nvPr>
            <p:ph type="dt" sz="half" idx="10"/>
          </p:nvPr>
        </p:nvSpPr>
        <p:spPr/>
        <p:txBody>
          <a:bodyPr/>
          <a:lstStyle/>
          <a:p>
            <a:fld id="{BE012CD7-1193-49DB-A63C-4C1277BB9775}" type="datetimeFigureOut">
              <a:rPr lang="en-NZ" smtClean="0"/>
              <a:t>7/01/2026</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FCDE351-F476-4AB9-8B38-5FCFDDFF5B7E}" type="slidenum">
              <a:rPr lang="en-NZ" smtClean="0"/>
              <a:t>‹#›</a:t>
            </a:fld>
            <a:endParaRPr lang="en-NZ"/>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58800" y="274638"/>
            <a:ext cx="1728000" cy="435668"/>
          </a:xfrm>
          <a:prstGeom prst="rect">
            <a:avLst/>
          </a:prstGeom>
        </p:spPr>
      </p:pic>
    </p:spTree>
    <p:extLst>
      <p:ext uri="{BB962C8B-B14F-4D97-AF65-F5344CB8AC3E}">
        <p14:creationId xmlns:p14="http://schemas.microsoft.com/office/powerpoint/2010/main" val="603408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solidFill>
                  <a:srgbClr val="96C75A"/>
                </a:solidFill>
              </a:defRPr>
            </a:lvl1pPr>
          </a:lstStyle>
          <a:p>
            <a:r>
              <a:rPr lang="en-US"/>
              <a:t>Click to edit Master title style</a:t>
            </a:r>
            <a:endParaRPr lang="en-NZ"/>
          </a:p>
        </p:txBody>
      </p:sp>
      <p:sp>
        <p:nvSpPr>
          <p:cNvPr id="3" name="Content Placeholder 2"/>
          <p:cNvSpPr>
            <a:spLocks noGrp="1"/>
          </p:cNvSpPr>
          <p:nvPr>
            <p:ph idx="1"/>
          </p:nvPr>
        </p:nvSpPr>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p:cNvSpPr>
            <a:spLocks noGrp="1"/>
          </p:cNvSpPr>
          <p:nvPr>
            <p:ph type="dt" sz="half" idx="10"/>
          </p:nvPr>
        </p:nvSpPr>
        <p:spPr/>
        <p:txBody>
          <a:bodyPr/>
          <a:lstStyle/>
          <a:p>
            <a:fld id="{BE012CD7-1193-49DB-A63C-4C1277BB9775}" type="datetimeFigureOut">
              <a:rPr lang="en-NZ" smtClean="0"/>
              <a:t>7/01/2026</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FCDE351-F476-4AB9-8B38-5FCFDDFF5B7E}" type="slidenum">
              <a:rPr lang="en-NZ" smtClean="0"/>
              <a:t>‹#›</a:t>
            </a:fld>
            <a:endParaRPr lang="en-NZ"/>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58800" y="274638"/>
            <a:ext cx="1728000" cy="435668"/>
          </a:xfrm>
          <a:prstGeom prst="rect">
            <a:avLst/>
          </a:prstGeom>
        </p:spPr>
      </p:pic>
    </p:spTree>
    <p:extLst>
      <p:ext uri="{BB962C8B-B14F-4D97-AF65-F5344CB8AC3E}">
        <p14:creationId xmlns:p14="http://schemas.microsoft.com/office/powerpoint/2010/main" val="2874449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2250" b="1" cap="all"/>
            </a:lvl1pPr>
          </a:lstStyle>
          <a:p>
            <a:r>
              <a:rPr lang="en-US"/>
              <a:t>Click to edit Master title style</a:t>
            </a:r>
            <a:endParaRPr lang="en-N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125">
                <a:solidFill>
                  <a:schemeClr val="tx1">
                    <a:tint val="75000"/>
                  </a:schemeClr>
                </a:solidFill>
              </a:defRPr>
            </a:lvl1pPr>
            <a:lvl2pPr marL="257175" indent="0">
              <a:buNone/>
              <a:defRPr sz="1013">
                <a:solidFill>
                  <a:schemeClr val="tx1">
                    <a:tint val="75000"/>
                  </a:schemeClr>
                </a:solidFill>
              </a:defRPr>
            </a:lvl2pPr>
            <a:lvl3pPr marL="514350" indent="0">
              <a:buNone/>
              <a:defRPr sz="900">
                <a:solidFill>
                  <a:schemeClr val="tx1">
                    <a:tint val="75000"/>
                  </a:schemeClr>
                </a:solidFill>
              </a:defRPr>
            </a:lvl3pPr>
            <a:lvl4pPr marL="771525" indent="0">
              <a:buNone/>
              <a:defRPr sz="788">
                <a:solidFill>
                  <a:schemeClr val="tx1">
                    <a:tint val="75000"/>
                  </a:schemeClr>
                </a:solidFill>
              </a:defRPr>
            </a:lvl4pPr>
            <a:lvl5pPr marL="1028700" indent="0">
              <a:buNone/>
              <a:defRPr sz="788">
                <a:solidFill>
                  <a:schemeClr val="tx1">
                    <a:tint val="75000"/>
                  </a:schemeClr>
                </a:solidFill>
              </a:defRPr>
            </a:lvl5pPr>
            <a:lvl6pPr marL="1285875" indent="0">
              <a:buNone/>
              <a:defRPr sz="788">
                <a:solidFill>
                  <a:schemeClr val="tx1">
                    <a:tint val="75000"/>
                  </a:schemeClr>
                </a:solidFill>
              </a:defRPr>
            </a:lvl6pPr>
            <a:lvl7pPr marL="1543050" indent="0">
              <a:buNone/>
              <a:defRPr sz="788">
                <a:solidFill>
                  <a:schemeClr val="tx1">
                    <a:tint val="75000"/>
                  </a:schemeClr>
                </a:solidFill>
              </a:defRPr>
            </a:lvl7pPr>
            <a:lvl8pPr marL="1800225" indent="0">
              <a:buNone/>
              <a:defRPr sz="788">
                <a:solidFill>
                  <a:schemeClr val="tx1">
                    <a:tint val="75000"/>
                  </a:schemeClr>
                </a:solidFill>
              </a:defRPr>
            </a:lvl8pPr>
            <a:lvl9pPr marL="2057400" indent="0">
              <a:buNone/>
              <a:defRPr sz="78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E012CD7-1193-49DB-A63C-4C1277BB9775}" type="datetimeFigureOut">
              <a:rPr lang="en-NZ" smtClean="0"/>
              <a:t>7/01/2026</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FCDE351-F476-4AB9-8B38-5FCFDDFF5B7E}" type="slidenum">
              <a:rPr lang="en-NZ" smtClean="0"/>
              <a:t>‹#›</a:t>
            </a:fld>
            <a:endParaRPr lang="en-NZ"/>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58800" y="274638"/>
            <a:ext cx="1728000" cy="435668"/>
          </a:xfrm>
          <a:prstGeom prst="rect">
            <a:avLst/>
          </a:prstGeom>
        </p:spPr>
      </p:pic>
    </p:spTree>
    <p:extLst>
      <p:ext uri="{BB962C8B-B14F-4D97-AF65-F5344CB8AC3E}">
        <p14:creationId xmlns:p14="http://schemas.microsoft.com/office/powerpoint/2010/main" val="2174342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solidFill>
                  <a:srgbClr val="96C75A"/>
                </a:solidFill>
              </a:defRPr>
            </a:lvl1pPr>
          </a:lstStyle>
          <a:p>
            <a:r>
              <a:rPr lang="en-US"/>
              <a:t>Click to edit Master title style</a:t>
            </a:r>
            <a:endParaRPr lang="en-NZ"/>
          </a:p>
        </p:txBody>
      </p:sp>
      <p:sp>
        <p:nvSpPr>
          <p:cNvPr id="3" name="Content Placeholder 2"/>
          <p:cNvSpPr>
            <a:spLocks noGrp="1"/>
          </p:cNvSpPr>
          <p:nvPr>
            <p:ph sz="half" idx="1"/>
          </p:nvPr>
        </p:nvSpPr>
        <p:spPr>
          <a:xfrm>
            <a:off x="457200" y="1600204"/>
            <a:ext cx="4038600" cy="4525963"/>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p:cNvSpPr>
            <a:spLocks noGrp="1"/>
          </p:cNvSpPr>
          <p:nvPr>
            <p:ph sz="half" idx="2"/>
          </p:nvPr>
        </p:nvSpPr>
        <p:spPr>
          <a:xfrm>
            <a:off x="4648200" y="1600204"/>
            <a:ext cx="4038600" cy="4525963"/>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p:cNvSpPr>
            <a:spLocks noGrp="1"/>
          </p:cNvSpPr>
          <p:nvPr>
            <p:ph type="dt" sz="half" idx="10"/>
          </p:nvPr>
        </p:nvSpPr>
        <p:spPr/>
        <p:txBody>
          <a:bodyPr/>
          <a:lstStyle/>
          <a:p>
            <a:fld id="{BE012CD7-1193-49DB-A63C-4C1277BB9775}" type="datetimeFigureOut">
              <a:rPr lang="en-NZ" smtClean="0"/>
              <a:t>7/01/2026</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3FCDE351-F476-4AB9-8B38-5FCFDDFF5B7E}" type="slidenum">
              <a:rPr lang="en-NZ" smtClean="0"/>
              <a:t>‹#›</a:t>
            </a:fld>
            <a:endParaRPr lang="en-NZ"/>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58800" y="274638"/>
            <a:ext cx="1728000" cy="435668"/>
          </a:xfrm>
          <a:prstGeom prst="rect">
            <a:avLst/>
          </a:prstGeom>
        </p:spPr>
      </p:pic>
    </p:spTree>
    <p:extLst>
      <p:ext uri="{BB962C8B-B14F-4D97-AF65-F5344CB8AC3E}">
        <p14:creationId xmlns:p14="http://schemas.microsoft.com/office/powerpoint/2010/main" val="2422603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96C75A"/>
                </a:solidFill>
              </a:defRPr>
            </a:lvl1pPr>
          </a:lstStyle>
          <a:p>
            <a:r>
              <a:rPr lang="en-US"/>
              <a:t>Click to edit Master title style</a:t>
            </a:r>
            <a:endParaRPr lang="en-N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p:cNvSpPr>
            <a:spLocks noGrp="1"/>
          </p:cNvSpPr>
          <p:nvPr>
            <p:ph type="dt" sz="half" idx="10"/>
          </p:nvPr>
        </p:nvSpPr>
        <p:spPr/>
        <p:txBody>
          <a:bodyPr/>
          <a:lstStyle/>
          <a:p>
            <a:fld id="{BE012CD7-1193-49DB-A63C-4C1277BB9775}" type="datetimeFigureOut">
              <a:rPr lang="en-NZ" smtClean="0"/>
              <a:t>7/01/2026</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3FCDE351-F476-4AB9-8B38-5FCFDDFF5B7E}" type="slidenum">
              <a:rPr lang="en-NZ" smtClean="0"/>
              <a:t>‹#›</a:t>
            </a:fld>
            <a:endParaRPr lang="en-NZ"/>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58800" y="274638"/>
            <a:ext cx="1728000" cy="435668"/>
          </a:xfrm>
          <a:prstGeom prst="rect">
            <a:avLst/>
          </a:prstGeom>
        </p:spPr>
      </p:pic>
    </p:spTree>
    <p:extLst>
      <p:ext uri="{BB962C8B-B14F-4D97-AF65-F5344CB8AC3E}">
        <p14:creationId xmlns:p14="http://schemas.microsoft.com/office/powerpoint/2010/main" val="248760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96C75A"/>
                </a:solidFill>
              </a:defRPr>
            </a:lvl1pPr>
          </a:lstStyle>
          <a:p>
            <a:r>
              <a:rPr lang="en-US"/>
              <a:t>Click to edit Master title style</a:t>
            </a:r>
            <a:endParaRPr lang="en-NZ"/>
          </a:p>
        </p:txBody>
      </p:sp>
      <p:sp>
        <p:nvSpPr>
          <p:cNvPr id="3" name="Date Placeholder 2"/>
          <p:cNvSpPr>
            <a:spLocks noGrp="1"/>
          </p:cNvSpPr>
          <p:nvPr>
            <p:ph type="dt" sz="half" idx="10"/>
          </p:nvPr>
        </p:nvSpPr>
        <p:spPr/>
        <p:txBody>
          <a:bodyPr/>
          <a:lstStyle/>
          <a:p>
            <a:fld id="{BE012CD7-1193-49DB-A63C-4C1277BB9775}" type="datetimeFigureOut">
              <a:rPr lang="en-NZ" smtClean="0"/>
              <a:t>7/01/2026</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3FCDE351-F476-4AB9-8B38-5FCFDDFF5B7E}" type="slidenum">
              <a:rPr lang="en-NZ" smtClean="0"/>
              <a:t>‹#›</a:t>
            </a:fld>
            <a:endParaRPr lang="en-NZ"/>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58800" y="274638"/>
            <a:ext cx="1728000" cy="435668"/>
          </a:xfrm>
          <a:prstGeom prst="rect">
            <a:avLst/>
          </a:prstGeom>
        </p:spPr>
      </p:pic>
    </p:spTree>
    <p:extLst>
      <p:ext uri="{BB962C8B-B14F-4D97-AF65-F5344CB8AC3E}">
        <p14:creationId xmlns:p14="http://schemas.microsoft.com/office/powerpoint/2010/main" val="1351651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012CD7-1193-49DB-A63C-4C1277BB9775}" type="datetimeFigureOut">
              <a:rPr lang="en-NZ" smtClean="0"/>
              <a:t>7/01/2026</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3FCDE351-F476-4AB9-8B38-5FCFDDFF5B7E}" type="slidenum">
              <a:rPr lang="en-NZ" smtClean="0"/>
              <a:t>‹#›</a:t>
            </a:fld>
            <a:endParaRPr lang="en-NZ"/>
          </a:p>
        </p:txBody>
      </p:sp>
    </p:spTree>
    <p:extLst>
      <p:ext uri="{BB962C8B-B14F-4D97-AF65-F5344CB8AC3E}">
        <p14:creationId xmlns:p14="http://schemas.microsoft.com/office/powerpoint/2010/main" val="2428196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125" b="1"/>
            </a:lvl1pPr>
          </a:lstStyle>
          <a:p>
            <a:r>
              <a:rPr lang="en-US"/>
              <a:t>Click to edit Master title style</a:t>
            </a:r>
            <a:endParaRPr lang="en-NZ"/>
          </a:p>
        </p:txBody>
      </p:sp>
      <p:sp>
        <p:nvSpPr>
          <p:cNvPr id="3" name="Content Placeholder 2"/>
          <p:cNvSpPr>
            <a:spLocks noGrp="1"/>
          </p:cNvSpPr>
          <p:nvPr>
            <p:ph idx="1"/>
          </p:nvPr>
        </p:nvSpPr>
        <p:spPr>
          <a:xfrm>
            <a:off x="3575050" y="273054"/>
            <a:ext cx="5111750" cy="5853113"/>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p:cNvSpPr>
            <a:spLocks noGrp="1"/>
          </p:cNvSpPr>
          <p:nvPr>
            <p:ph type="body" sz="half" idx="2"/>
          </p:nvPr>
        </p:nvSpPr>
        <p:spPr>
          <a:xfrm>
            <a:off x="457202" y="1435103"/>
            <a:ext cx="3008313" cy="4691063"/>
          </a:xfrm>
        </p:spPr>
        <p:txBody>
          <a:bodyPr/>
          <a:lstStyle>
            <a:lvl1pPr marL="0" indent="0">
              <a:buNone/>
              <a:defRPr sz="788"/>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en-US"/>
              <a:t>Click to edit Master text styles</a:t>
            </a:r>
          </a:p>
        </p:txBody>
      </p:sp>
      <p:sp>
        <p:nvSpPr>
          <p:cNvPr id="5" name="Date Placeholder 4"/>
          <p:cNvSpPr>
            <a:spLocks noGrp="1"/>
          </p:cNvSpPr>
          <p:nvPr>
            <p:ph type="dt" sz="half" idx="10"/>
          </p:nvPr>
        </p:nvSpPr>
        <p:spPr/>
        <p:txBody>
          <a:bodyPr/>
          <a:lstStyle/>
          <a:p>
            <a:fld id="{BE012CD7-1193-49DB-A63C-4C1277BB9775}" type="datetimeFigureOut">
              <a:rPr lang="en-NZ" smtClean="0"/>
              <a:t>7/01/2026</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3FCDE351-F476-4AB9-8B38-5FCFDDFF5B7E}" type="slidenum">
              <a:rPr lang="en-NZ" smtClean="0"/>
              <a:t>‹#›</a:t>
            </a:fld>
            <a:endParaRPr lang="en-NZ"/>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58800" y="274638"/>
            <a:ext cx="1728000" cy="435668"/>
          </a:xfrm>
          <a:prstGeom prst="rect">
            <a:avLst/>
          </a:prstGeom>
        </p:spPr>
      </p:pic>
    </p:spTree>
    <p:extLst>
      <p:ext uri="{BB962C8B-B14F-4D97-AF65-F5344CB8AC3E}">
        <p14:creationId xmlns:p14="http://schemas.microsoft.com/office/powerpoint/2010/main" val="2632360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125" b="1"/>
            </a:lvl1pPr>
          </a:lstStyle>
          <a:p>
            <a:r>
              <a:rPr lang="en-US"/>
              <a:t>Click to edit Master title style</a:t>
            </a:r>
            <a:endParaRPr lang="en-NZ"/>
          </a:p>
        </p:txBody>
      </p:sp>
      <p:sp>
        <p:nvSpPr>
          <p:cNvPr id="3" name="Picture Placeholder 2"/>
          <p:cNvSpPr>
            <a:spLocks noGrp="1"/>
          </p:cNvSpPr>
          <p:nvPr>
            <p:ph type="pic" idx="1"/>
          </p:nvPr>
        </p:nvSpPr>
        <p:spPr>
          <a:xfrm>
            <a:off x="1792288" y="612775"/>
            <a:ext cx="5486400" cy="4114800"/>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a:t>Click icon to add picture</a:t>
            </a:r>
            <a:endParaRPr lang="en-NZ"/>
          </a:p>
        </p:txBody>
      </p:sp>
      <p:sp>
        <p:nvSpPr>
          <p:cNvPr id="4" name="Text Placeholder 3"/>
          <p:cNvSpPr>
            <a:spLocks noGrp="1"/>
          </p:cNvSpPr>
          <p:nvPr>
            <p:ph type="body" sz="half" idx="2"/>
          </p:nvPr>
        </p:nvSpPr>
        <p:spPr>
          <a:xfrm>
            <a:off x="1792288" y="5367338"/>
            <a:ext cx="5486400" cy="804862"/>
          </a:xfrm>
        </p:spPr>
        <p:txBody>
          <a:bodyPr/>
          <a:lstStyle>
            <a:lvl1pPr marL="0" indent="0">
              <a:buNone/>
              <a:defRPr sz="788"/>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en-US"/>
              <a:t>Click to edit Master text styles</a:t>
            </a:r>
          </a:p>
        </p:txBody>
      </p:sp>
      <p:sp>
        <p:nvSpPr>
          <p:cNvPr id="5" name="Date Placeholder 4"/>
          <p:cNvSpPr>
            <a:spLocks noGrp="1"/>
          </p:cNvSpPr>
          <p:nvPr>
            <p:ph type="dt" sz="half" idx="10"/>
          </p:nvPr>
        </p:nvSpPr>
        <p:spPr/>
        <p:txBody>
          <a:bodyPr/>
          <a:lstStyle/>
          <a:p>
            <a:fld id="{BE012CD7-1193-49DB-A63C-4C1277BB9775}" type="datetimeFigureOut">
              <a:rPr lang="en-NZ" smtClean="0"/>
              <a:t>7/01/2026</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3FCDE351-F476-4AB9-8B38-5FCFDDFF5B7E}" type="slidenum">
              <a:rPr lang="en-NZ" smtClean="0"/>
              <a:t>‹#›</a:t>
            </a:fld>
            <a:endParaRPr lang="en-NZ"/>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58800" y="274638"/>
            <a:ext cx="1728000" cy="435668"/>
          </a:xfrm>
          <a:prstGeom prst="rect">
            <a:avLst/>
          </a:prstGeom>
        </p:spPr>
      </p:pic>
    </p:spTree>
    <p:extLst>
      <p:ext uri="{BB962C8B-B14F-4D97-AF65-F5344CB8AC3E}">
        <p14:creationId xmlns:p14="http://schemas.microsoft.com/office/powerpoint/2010/main" val="2008043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675">
                <a:solidFill>
                  <a:schemeClr val="tx1">
                    <a:tint val="75000"/>
                  </a:schemeClr>
                </a:solidFill>
              </a:defRPr>
            </a:lvl1pPr>
          </a:lstStyle>
          <a:p>
            <a:fld id="{BE012CD7-1193-49DB-A63C-4C1277BB9775}" type="datetimeFigureOut">
              <a:rPr lang="en-NZ" smtClean="0"/>
              <a:t>7/01/2026</a:t>
            </a:fld>
            <a:endParaRPr lang="en-NZ"/>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NZ"/>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675">
                <a:solidFill>
                  <a:schemeClr val="tx1">
                    <a:tint val="75000"/>
                  </a:schemeClr>
                </a:solidFill>
              </a:defRPr>
            </a:lvl1pPr>
          </a:lstStyle>
          <a:p>
            <a:fld id="{3FCDE351-F476-4AB9-8B38-5FCFDDFF5B7E}" type="slidenum">
              <a:rPr lang="en-NZ" smtClean="0"/>
              <a:t>‹#›</a:t>
            </a:fld>
            <a:endParaRPr lang="en-NZ"/>
          </a:p>
        </p:txBody>
      </p:sp>
      <p:graphicFrame>
        <p:nvGraphicFramePr>
          <p:cNvPr id="8" name="Table 7">
            <a:extLst>
              <a:ext uri="{FF2B5EF4-FFF2-40B4-BE49-F238E27FC236}">
                <a16:creationId xmlns:a16="http://schemas.microsoft.com/office/drawing/2014/main" id="{362865E1-54FB-42B1-AC6C-09CF5AE81C87}"/>
              </a:ext>
            </a:extLst>
          </p:cNvPr>
          <p:cNvGraphicFramePr>
            <a:graphicFrameLocks noGrp="1"/>
          </p:cNvGraphicFramePr>
          <p:nvPr userDrawn="1">
            <p:extLst>
              <p:ext uri="{D42A27DB-BD31-4B8C-83A1-F6EECF244321}">
                <p14:modId xmlns:p14="http://schemas.microsoft.com/office/powerpoint/2010/main" val="757507397"/>
              </p:ext>
            </p:extLst>
          </p:nvPr>
        </p:nvGraphicFramePr>
        <p:xfrm>
          <a:off x="-7200" y="6400800"/>
          <a:ext cx="9158400" cy="457200"/>
        </p:xfrm>
        <a:graphic>
          <a:graphicData uri="http://schemas.openxmlformats.org/drawingml/2006/table">
            <a:tbl>
              <a:tblPr firstRow="1" bandRow="1">
                <a:tableStyleId>{5C22544A-7EE6-4342-B048-85BDC9FD1C3A}</a:tableStyleId>
              </a:tblPr>
              <a:tblGrid>
                <a:gridCol w="2289600">
                  <a:extLst>
                    <a:ext uri="{9D8B030D-6E8A-4147-A177-3AD203B41FA5}">
                      <a16:colId xmlns:a16="http://schemas.microsoft.com/office/drawing/2014/main" val="20000"/>
                    </a:ext>
                  </a:extLst>
                </a:gridCol>
                <a:gridCol w="2289600">
                  <a:extLst>
                    <a:ext uri="{9D8B030D-6E8A-4147-A177-3AD203B41FA5}">
                      <a16:colId xmlns:a16="http://schemas.microsoft.com/office/drawing/2014/main" val="20001"/>
                    </a:ext>
                  </a:extLst>
                </a:gridCol>
                <a:gridCol w="2289600">
                  <a:extLst>
                    <a:ext uri="{9D8B030D-6E8A-4147-A177-3AD203B41FA5}">
                      <a16:colId xmlns:a16="http://schemas.microsoft.com/office/drawing/2014/main" val="20002"/>
                    </a:ext>
                  </a:extLst>
                </a:gridCol>
                <a:gridCol w="2289600">
                  <a:extLst>
                    <a:ext uri="{9D8B030D-6E8A-4147-A177-3AD203B41FA5}">
                      <a16:colId xmlns:a16="http://schemas.microsoft.com/office/drawing/2014/main" val="20003"/>
                    </a:ext>
                  </a:extLst>
                </a:gridCol>
              </a:tblGrid>
              <a:tr h="252000">
                <a:tc>
                  <a:txBody>
                    <a:bodyPr/>
                    <a:lstStyle/>
                    <a:p>
                      <a:pPr algn="ctr"/>
                      <a:r>
                        <a:rPr lang="en-NZ" sz="1200"/>
                        <a:t>He mana tō te whānau</a:t>
                      </a:r>
                    </a:p>
                    <a:p>
                      <a:pPr algn="ctr"/>
                      <a:r>
                        <a:rPr lang="en-NZ" sz="1200"/>
                        <a:t>Whānau Centred </a:t>
                      </a:r>
                      <a:r>
                        <a:rPr lang="en-NZ" sz="1200">
                          <a:solidFill>
                            <a:schemeClr val="bg1"/>
                          </a:solidFill>
                        </a:rPr>
                        <a:t> </a:t>
                      </a:r>
                      <a:endParaRPr lang="en-NZ" sz="1200">
                        <a:solidFill>
                          <a:srgbClr val="55B6C9"/>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55B6C9"/>
                    </a:solidFill>
                  </a:tcPr>
                </a:tc>
                <a:tc>
                  <a:txBody>
                    <a:bodyPr/>
                    <a:lstStyle/>
                    <a:p>
                      <a:pPr algn="ctr"/>
                      <a:r>
                        <a:rPr lang="en-NZ" sz="1200"/>
                        <a:t>Tōkeke</a:t>
                      </a:r>
                    </a:p>
                    <a:p>
                      <a:pPr algn="ctr"/>
                      <a:r>
                        <a:rPr lang="en-NZ" sz="1200"/>
                        <a:t>Equitable </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96C75A"/>
                    </a:solidFill>
                  </a:tcPr>
                </a:tc>
                <a:tc>
                  <a:txBody>
                    <a:bodyPr/>
                    <a:lstStyle/>
                    <a:p>
                      <a:pPr algn="ctr"/>
                      <a:r>
                        <a:rPr lang="en-NZ" sz="1200"/>
                        <a:t>Manawa whakaute</a:t>
                      </a:r>
                    </a:p>
                    <a:p>
                      <a:pPr algn="ctr"/>
                      <a:r>
                        <a:rPr lang="en-NZ" sz="1200"/>
                        <a:t>Respectful </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338E49"/>
                    </a:solidFill>
                  </a:tcPr>
                </a:tc>
                <a:tc>
                  <a:txBody>
                    <a:bodyPr/>
                    <a:lstStyle/>
                    <a:p>
                      <a:pPr algn="ctr"/>
                      <a:r>
                        <a:rPr lang="en-NZ" sz="1200"/>
                        <a:t>Pono</a:t>
                      </a:r>
                    </a:p>
                    <a:p>
                      <a:pPr algn="ctr"/>
                      <a:r>
                        <a:rPr lang="en-NZ" sz="1200"/>
                        <a:t>Transparent</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636466"/>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419704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14350" rtl="0" eaLnBrk="1" latinLnBrk="0" hangingPunct="1">
        <a:spcBef>
          <a:spcPct val="0"/>
        </a:spcBef>
        <a:buNone/>
        <a:defRPr sz="2475" kern="1200">
          <a:solidFill>
            <a:schemeClr val="tx1"/>
          </a:solidFill>
          <a:latin typeface="+mj-lt"/>
          <a:ea typeface="+mj-ea"/>
          <a:cs typeface="+mj-cs"/>
        </a:defRPr>
      </a:lvl1pPr>
    </p:titleStyle>
    <p:bodyStyle>
      <a:lvl1pPr marL="192881" indent="-192881" algn="l" defTabSz="514350" rtl="0" eaLnBrk="1" latinLnBrk="0" hangingPunct="1">
        <a:spcBef>
          <a:spcPct val="20000"/>
        </a:spcBef>
        <a:buFont typeface="Arial" panose="020B0604020202020204" pitchFamily="34" charset="0"/>
        <a:buChar char="•"/>
        <a:defRPr sz="1800" kern="1200">
          <a:solidFill>
            <a:srgbClr val="636466"/>
          </a:solidFill>
          <a:latin typeface="+mn-lt"/>
          <a:ea typeface="+mn-ea"/>
          <a:cs typeface="+mn-cs"/>
        </a:defRPr>
      </a:lvl1pPr>
      <a:lvl2pPr marL="417910" indent="-160735" algn="l" defTabSz="514350"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2pPr>
      <a:lvl3pPr marL="642938" indent="-128588" algn="l" defTabSz="514350" rtl="0" eaLnBrk="1" latinLnBrk="0" hangingPunct="1">
        <a:spcBef>
          <a:spcPct val="20000"/>
        </a:spcBef>
        <a:buFont typeface="Arial" panose="020B0604020202020204" pitchFamily="34" charset="0"/>
        <a:buChar char="•"/>
        <a:defRPr sz="1350" kern="1200">
          <a:solidFill>
            <a:schemeClr val="tx1"/>
          </a:solidFill>
          <a:latin typeface="+mn-lt"/>
          <a:ea typeface="+mn-ea"/>
          <a:cs typeface="+mn-cs"/>
        </a:defRPr>
      </a:lvl3pPr>
      <a:lvl4pPr marL="900113"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4pPr>
      <a:lvl5pPr marL="1157288"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5pPr>
      <a:lvl6pPr marL="1414463"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practicesupport@managemyhealth.co.nz"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mailto:practicenetwork@wellsouth.org.nz" TargetMode="External"/><Relationship Id="rId5" Type="http://schemas.openxmlformats.org/officeDocument/2006/relationships/hyperlink" Target="mailto:communications@wellsouth.org.nz" TargetMode="External"/><Relationship Id="rId4" Type="http://schemas.openxmlformats.org/officeDocument/2006/relationships/hyperlink" Target="mailto:securityimt@tewhatuora.govt.nz"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C004A7D-ABCD-FB19-2E7D-BADA598E2213}"/>
              </a:ext>
            </a:extLst>
          </p:cNvPr>
          <p:cNvSpPr>
            <a:spLocks noGrp="1"/>
          </p:cNvSpPr>
          <p:nvPr/>
        </p:nvSpPr>
        <p:spPr>
          <a:xfrm>
            <a:off x="257504" y="128385"/>
            <a:ext cx="8229600" cy="1143000"/>
          </a:xfrm>
          <a:prstGeom prst="rect">
            <a:avLst/>
          </a:prstGeom>
        </p:spPr>
        <p:txBody>
          <a:bodyPr vert="horz" lIns="91440" tIns="45720" rIns="91440" bIns="45720" rtlCol="0" anchor="ctr">
            <a:normAutofit/>
          </a:bodyPr>
          <a:lstStyle>
            <a:lvl1pPr algn="l" defTabSz="514350" rtl="0" eaLnBrk="1" latinLnBrk="0" hangingPunct="1">
              <a:spcBef>
                <a:spcPct val="0"/>
              </a:spcBef>
              <a:buNone/>
              <a:defRPr sz="2475" kern="1200">
                <a:solidFill>
                  <a:srgbClr val="96C75A"/>
                </a:solidFill>
                <a:latin typeface="+mj-lt"/>
                <a:ea typeface="+mj-ea"/>
                <a:cs typeface="+mj-cs"/>
              </a:defRPr>
            </a:lvl1pPr>
          </a:lstStyle>
          <a:p>
            <a:pPr>
              <a:lnSpc>
                <a:spcPct val="90000"/>
              </a:lnSpc>
            </a:pPr>
            <a:r>
              <a:rPr lang="en-AU" sz="3500" b="1">
                <a:latin typeface="Aptos" panose="020B0004020202020204" pitchFamily="34" charset="0"/>
              </a:rPr>
              <a:t>ManageMyHealth Cyber </a:t>
            </a:r>
          </a:p>
          <a:p>
            <a:pPr>
              <a:lnSpc>
                <a:spcPct val="90000"/>
              </a:lnSpc>
            </a:pPr>
            <a:r>
              <a:rPr lang="en-AU" sz="3500" b="1">
                <a:latin typeface="Aptos" panose="020B0004020202020204" pitchFamily="34" charset="0"/>
              </a:rPr>
              <a:t>Incident Briefing</a:t>
            </a:r>
            <a:r>
              <a:rPr lang="en-AU" sz="3500" b="1" dirty="0">
                <a:latin typeface="Aptos" panose="020B0004020202020204" pitchFamily="34" charset="0"/>
              </a:rPr>
              <a:t> – 6</a:t>
            </a:r>
            <a:r>
              <a:rPr lang="en-AU" sz="3500" b="1" baseline="30000" dirty="0">
                <a:latin typeface="Aptos" panose="020B0004020202020204" pitchFamily="34" charset="0"/>
              </a:rPr>
              <a:t>th</a:t>
            </a:r>
            <a:r>
              <a:rPr lang="en-AU" sz="3500" b="1" dirty="0">
                <a:latin typeface="Aptos" panose="020B0004020202020204" pitchFamily="34" charset="0"/>
              </a:rPr>
              <a:t> Jan (PM)</a:t>
            </a:r>
            <a:endParaRPr lang="en-NZ" sz="3500" b="1">
              <a:latin typeface="Aptos" panose="020B0004020202020204" pitchFamily="34" charset="0"/>
            </a:endParaRPr>
          </a:p>
        </p:txBody>
      </p:sp>
      <p:sp>
        <p:nvSpPr>
          <p:cNvPr id="9" name="TextBox 8">
            <a:extLst>
              <a:ext uri="{FF2B5EF4-FFF2-40B4-BE49-F238E27FC236}">
                <a16:creationId xmlns:a16="http://schemas.microsoft.com/office/drawing/2014/main" id="{6CF8B01C-E6E4-CD7D-EC9C-56EA799F9001}"/>
              </a:ext>
            </a:extLst>
          </p:cNvPr>
          <p:cNvSpPr txBox="1"/>
          <p:nvPr/>
        </p:nvSpPr>
        <p:spPr>
          <a:xfrm>
            <a:off x="457200" y="1833764"/>
            <a:ext cx="8229600" cy="1754326"/>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This briefing aims to provide a clear and factual update on the recent Manage My Health cybersecurity incident, what has been confirmed to date, and what this means in practice for general practices and patients.</a:t>
            </a:r>
          </a:p>
          <a:p>
            <a:endParaRPr lang="en-US"/>
          </a:p>
          <a:p>
            <a:r>
              <a:rPr lang="en-US"/>
              <a:t>The purpose of this discussion is to provide reassurance, clarify responsibilities, and support practices to continue normal operations with confidence.</a:t>
            </a:r>
          </a:p>
        </p:txBody>
      </p:sp>
    </p:spTree>
    <p:extLst>
      <p:ext uri="{BB962C8B-B14F-4D97-AF65-F5344CB8AC3E}">
        <p14:creationId xmlns:p14="http://schemas.microsoft.com/office/powerpoint/2010/main" val="741008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AC1824-B6EF-56AC-C9C0-D885D3C1E6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333D14-520A-A46F-25CD-D4DADF4DCE16}"/>
              </a:ext>
            </a:extLst>
          </p:cNvPr>
          <p:cNvSpPr>
            <a:spLocks noGrp="1"/>
          </p:cNvSpPr>
          <p:nvPr>
            <p:ph type="title"/>
          </p:nvPr>
        </p:nvSpPr>
        <p:spPr>
          <a:xfrm>
            <a:off x="457200" y="0"/>
            <a:ext cx="8229600" cy="1143000"/>
          </a:xfrm>
        </p:spPr>
        <p:txBody>
          <a:bodyPr vert="horz" lIns="91440" tIns="45720" rIns="91440" bIns="45720" rtlCol="0" anchor="ctr">
            <a:normAutofit/>
          </a:bodyPr>
          <a:lstStyle/>
          <a:p>
            <a:pPr>
              <a:lnSpc>
                <a:spcPct val="90000"/>
              </a:lnSpc>
            </a:pPr>
            <a:r>
              <a:rPr lang="en-NZ" sz="3500" b="1" dirty="0">
                <a:latin typeface="Aptos" panose="020B0004020202020204" pitchFamily="34" charset="0"/>
              </a:rPr>
              <a:t>Latest information available</a:t>
            </a:r>
          </a:p>
        </p:txBody>
      </p:sp>
      <p:sp>
        <p:nvSpPr>
          <p:cNvPr id="6" name="Content Placeholder 3">
            <a:extLst>
              <a:ext uri="{FF2B5EF4-FFF2-40B4-BE49-F238E27FC236}">
                <a16:creationId xmlns:a16="http://schemas.microsoft.com/office/drawing/2014/main" id="{28D26824-E9C4-91B6-D9DB-0D60B837BE65}"/>
              </a:ext>
            </a:extLst>
          </p:cNvPr>
          <p:cNvSpPr txBox="1">
            <a:spLocks/>
          </p:cNvSpPr>
          <p:nvPr>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457199" y="1417638"/>
            <a:ext cx="8229600" cy="4200198"/>
          </a:xfrm>
          <a:prstGeom prst="rect">
            <a:avLst/>
          </a:prstGeom>
        </p:spPr>
        <p:txBody>
          <a:bodyPr>
            <a:noAutofit/>
          </a:bodyPr>
          <a:lstStyle>
            <a:lvl1pPr marL="192881" indent="-192881" algn="l" defTabSz="514350" rtl="0" eaLnBrk="1" latinLnBrk="0" hangingPunct="1">
              <a:spcBef>
                <a:spcPct val="20000"/>
              </a:spcBef>
              <a:buFont typeface="Arial" panose="020B0604020202020204" pitchFamily="34" charset="0"/>
              <a:buChar char="•"/>
              <a:defRPr sz="1800" kern="1200">
                <a:solidFill>
                  <a:srgbClr val="636466"/>
                </a:solidFill>
                <a:latin typeface="+mn-lt"/>
                <a:ea typeface="+mn-ea"/>
                <a:cs typeface="+mn-cs"/>
              </a:defRPr>
            </a:lvl1pPr>
            <a:lvl2pPr marL="417910" indent="-160735" algn="l" defTabSz="514350"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2pPr>
            <a:lvl3pPr marL="642938" indent="-128588" algn="l" defTabSz="514350" rtl="0" eaLnBrk="1" latinLnBrk="0" hangingPunct="1">
              <a:spcBef>
                <a:spcPct val="20000"/>
              </a:spcBef>
              <a:buFont typeface="Arial" panose="020B0604020202020204" pitchFamily="34" charset="0"/>
              <a:buChar char="•"/>
              <a:defRPr sz="1350" kern="1200">
                <a:solidFill>
                  <a:schemeClr val="tx1"/>
                </a:solidFill>
                <a:latin typeface="+mn-lt"/>
                <a:ea typeface="+mn-ea"/>
                <a:cs typeface="+mn-cs"/>
              </a:defRPr>
            </a:lvl3pPr>
            <a:lvl4pPr marL="900113"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4pPr>
            <a:lvl5pPr marL="1157288"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5pPr>
            <a:lvl6pPr marL="1414463"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9pPr>
          </a:lstStyle>
          <a:p>
            <a:pPr marL="342900" lvl="1" indent="-342900">
              <a:buFont typeface="Arial" panose="020B0604020202020204" pitchFamily="34" charset="0"/>
              <a:buChar char="•"/>
            </a:pPr>
            <a:endParaRPr lang="en-US" sz="2000">
              <a:latin typeface="Aptos" panose="020B0004020202020204" pitchFamily="34" charset="0"/>
            </a:endParaRPr>
          </a:p>
        </p:txBody>
      </p:sp>
      <p:sp>
        <p:nvSpPr>
          <p:cNvPr id="4" name="TextBox 3">
            <a:extLst>
              <a:ext uri="{FF2B5EF4-FFF2-40B4-BE49-F238E27FC236}">
                <a16:creationId xmlns:a16="http://schemas.microsoft.com/office/drawing/2014/main" id="{87CDB72C-41F6-8BB5-E8FC-366CBE509F78}"/>
              </a:ext>
            </a:extLst>
          </p:cNvPr>
          <p:cNvSpPr txBox="1"/>
          <p:nvPr/>
        </p:nvSpPr>
        <p:spPr>
          <a:xfrm>
            <a:off x="457199" y="1004752"/>
            <a:ext cx="8229600" cy="5262979"/>
          </a:xfrm>
          <a:prstGeom prst="rect">
            <a:avLst/>
          </a:prstGeom>
          <a:noFill/>
        </p:spPr>
        <p:txBody>
          <a:bodyPr wrap="square">
            <a:spAutoFit/>
          </a:bodyPr>
          <a:lstStyle/>
          <a:p>
            <a:pPr marL="285750" indent="-285750">
              <a:buFont typeface="Arial" panose="020B0604020202020204" pitchFamily="34" charset="0"/>
              <a:buChar char="•"/>
            </a:pPr>
            <a:r>
              <a:rPr lang="en-NZ" sz="1400" dirty="0"/>
              <a:t>Manage My Health provided </a:t>
            </a:r>
            <a:r>
              <a:rPr lang="en-NZ" sz="1400" b="1" dirty="0"/>
              <a:t>some </a:t>
            </a:r>
            <a:r>
              <a:rPr lang="en-NZ" sz="1400" dirty="0"/>
              <a:t>practice notification </a:t>
            </a:r>
          </a:p>
          <a:p>
            <a:pPr marL="742950" lvl="1" indent="-285750">
              <a:buFont typeface="Arial" panose="020B0604020202020204" pitchFamily="34" charset="0"/>
              <a:buChar char="•"/>
            </a:pPr>
            <a:r>
              <a:rPr lang="en-NZ" sz="1400" dirty="0"/>
              <a:t>Patient data is available under Secure Provider Portal – Reports – Report 19</a:t>
            </a:r>
          </a:p>
          <a:p>
            <a:pPr marL="742950" lvl="1" indent="-285750">
              <a:buFont typeface="Arial" panose="020B0604020202020204" pitchFamily="34" charset="0"/>
              <a:buChar char="•"/>
            </a:pPr>
            <a:r>
              <a:rPr lang="en-NZ" sz="1400" dirty="0"/>
              <a:t>The report will show users impacted and the documents that relate to them</a:t>
            </a:r>
          </a:p>
          <a:p>
            <a:pPr marL="742950" lvl="1" indent="-285750">
              <a:buFont typeface="Arial" panose="020B0604020202020204" pitchFamily="34" charset="0"/>
              <a:buChar char="•"/>
            </a:pPr>
            <a:r>
              <a:rPr lang="en-NZ" sz="1400" dirty="0">
                <a:solidFill>
                  <a:srgbClr val="FF0000"/>
                </a:solidFill>
              </a:rPr>
              <a:t>This may be refreshed and updated with additional numbers.</a:t>
            </a:r>
          </a:p>
          <a:p>
            <a:pPr marL="742950" lvl="1" indent="-285750">
              <a:buFont typeface="Arial" panose="020B0604020202020204" pitchFamily="34" charset="0"/>
              <a:buChar char="•"/>
            </a:pPr>
            <a:endParaRPr lang="en-NZ" sz="1400" dirty="0"/>
          </a:p>
          <a:p>
            <a:pPr marL="285750" indent="-285750">
              <a:buFont typeface="Arial" panose="020B0604020202020204" pitchFamily="34" charset="0"/>
              <a:buChar char="•"/>
            </a:pPr>
            <a:r>
              <a:rPr lang="en-NZ" sz="1400" dirty="0"/>
              <a:t>Notifications are </a:t>
            </a:r>
            <a:r>
              <a:rPr lang="en-NZ" sz="1400" b="1" dirty="0"/>
              <a:t>still ongoing </a:t>
            </a:r>
            <a:r>
              <a:rPr lang="en-NZ" sz="1400" dirty="0"/>
              <a:t>- If you haven’t had one, it doesn’t mean your practice is not affected – </a:t>
            </a:r>
            <a:r>
              <a:rPr lang="en-NZ" sz="1400" dirty="0">
                <a:solidFill>
                  <a:srgbClr val="FF0000"/>
                </a:solidFill>
              </a:rPr>
              <a:t>approx. 127,000 total user accounts – 83,000 in Northland; the balance is across the rest of Aotearoa/NZ.</a:t>
            </a:r>
          </a:p>
          <a:p>
            <a:pPr marL="285750" indent="-285750">
              <a:buFont typeface="Arial" panose="020B0604020202020204" pitchFamily="34" charset="0"/>
              <a:buChar char="•"/>
            </a:pPr>
            <a:endParaRPr lang="en-NZ" sz="1400" dirty="0"/>
          </a:p>
          <a:p>
            <a:pPr marL="285750" indent="-285750">
              <a:buFont typeface="Arial" panose="020B0604020202020204" pitchFamily="34" charset="0"/>
              <a:buChar char="•"/>
            </a:pPr>
            <a:r>
              <a:rPr lang="en-NZ" sz="1400" dirty="0">
                <a:solidFill>
                  <a:srgbClr val="FF0000"/>
                </a:solidFill>
              </a:rPr>
              <a:t>Release of data from the actor was meant to be this morning – via media reports, this has moved to Friday – Unconfirmed but reported in the media.</a:t>
            </a:r>
          </a:p>
          <a:p>
            <a:pPr marL="285750" indent="-285750">
              <a:buFont typeface="Arial" panose="020B0604020202020204" pitchFamily="34" charset="0"/>
              <a:buChar char="•"/>
            </a:pPr>
            <a:endParaRPr lang="en-NZ" sz="1400" dirty="0"/>
          </a:p>
          <a:p>
            <a:pPr marL="285750" indent="-285750">
              <a:buFont typeface="Arial" panose="020B0604020202020204" pitchFamily="34" charset="0"/>
              <a:buChar char="•"/>
            </a:pPr>
            <a:r>
              <a:rPr lang="en-NZ" sz="1400" dirty="0"/>
              <a:t>PHOs still awaiting notification of which practices and the number of patients (just numbers) – being escalated and expected today.</a:t>
            </a:r>
          </a:p>
          <a:p>
            <a:pPr marL="285750" indent="-285750">
              <a:buFont typeface="Arial" panose="020B0604020202020204" pitchFamily="34" charset="0"/>
              <a:buChar char="•"/>
            </a:pPr>
            <a:endParaRPr lang="en-NZ" sz="1400" dirty="0"/>
          </a:p>
          <a:p>
            <a:pPr marL="285750" indent="-285750">
              <a:buFont typeface="Arial" panose="020B0604020202020204" pitchFamily="34" charset="0"/>
              <a:buChar char="•"/>
            </a:pPr>
            <a:r>
              <a:rPr lang="en-NZ" sz="1400" dirty="0"/>
              <a:t>WellSouth Practice Partner Team have been contacting practices to understand the number of those who have been notified.</a:t>
            </a:r>
          </a:p>
          <a:p>
            <a:endParaRPr lang="en-NZ" sz="1400" dirty="0"/>
          </a:p>
          <a:p>
            <a:pPr marL="285750" indent="-285750">
              <a:buFont typeface="Arial" panose="020B0604020202020204" pitchFamily="34" charset="0"/>
              <a:buChar char="•"/>
            </a:pPr>
            <a:r>
              <a:rPr lang="en-NZ" sz="1400" dirty="0">
                <a:solidFill>
                  <a:srgbClr val="FF0000"/>
                </a:solidFill>
              </a:rPr>
              <a:t>Closing accounts is occurring; however, ManageMyHealth will be using this for future notifications and contact.</a:t>
            </a:r>
          </a:p>
          <a:p>
            <a:pPr marL="285750" indent="-285750">
              <a:buFont typeface="Arial" panose="020B0604020202020204" pitchFamily="34" charset="0"/>
              <a:buChar char="•"/>
            </a:pPr>
            <a:endParaRPr lang="en-NZ" sz="1400" dirty="0"/>
          </a:p>
          <a:p>
            <a:pPr marL="285750" indent="-285750">
              <a:buFont typeface="Arial" panose="020B0604020202020204" pitchFamily="34" charset="0"/>
              <a:buChar char="•"/>
            </a:pPr>
            <a:r>
              <a:rPr lang="en-NZ" sz="1400" dirty="0"/>
              <a:t>Court injunction has been granted and is in effect</a:t>
            </a:r>
          </a:p>
          <a:p>
            <a:pPr marL="285750" indent="-285750">
              <a:buFont typeface="Arial" panose="020B0604020202020204" pitchFamily="34" charset="0"/>
              <a:buChar char="•"/>
            </a:pPr>
            <a:endParaRPr lang="en-NZ" sz="1400" dirty="0"/>
          </a:p>
          <a:p>
            <a:pPr marL="285750" indent="-285750">
              <a:buFont typeface="Arial" panose="020B0604020202020204" pitchFamily="34" charset="0"/>
              <a:buChar char="•"/>
            </a:pPr>
            <a:r>
              <a:rPr lang="en-NZ" sz="1400" dirty="0">
                <a:solidFill>
                  <a:srgbClr val="FF0000"/>
                </a:solidFill>
              </a:rPr>
              <a:t>Te Whatu Ora will be providing Patient, Practices affected and submit these on behalf of the sector to the Office of the Privacy Commissioner.</a:t>
            </a:r>
          </a:p>
        </p:txBody>
      </p:sp>
      <p:sp>
        <p:nvSpPr>
          <p:cNvPr id="3" name="Title 1">
            <a:extLst>
              <a:ext uri="{FF2B5EF4-FFF2-40B4-BE49-F238E27FC236}">
                <a16:creationId xmlns:a16="http://schemas.microsoft.com/office/drawing/2014/main" id="{2F003EB5-8C74-F5B2-45C4-8AFCA51BBA66}"/>
              </a:ext>
            </a:extLst>
          </p:cNvPr>
          <p:cNvSpPr txBox="1">
            <a:spLocks/>
          </p:cNvSpPr>
          <p:nvPr/>
        </p:nvSpPr>
        <p:spPr>
          <a:xfrm rot="16200000">
            <a:off x="-2912431" y="2912431"/>
            <a:ext cx="6483175" cy="658313"/>
          </a:xfrm>
          <a:prstGeom prst="rect">
            <a:avLst/>
          </a:prstGeom>
        </p:spPr>
        <p:txBody>
          <a:bodyPr vert="horz" lIns="91440" tIns="45720" rIns="91440" bIns="45720" rtlCol="0" anchor="ctr">
            <a:normAutofit/>
          </a:bodyPr>
          <a:lstStyle>
            <a:lvl1pPr algn="l" defTabSz="514350" rtl="0" eaLnBrk="1" latinLnBrk="0" hangingPunct="1">
              <a:spcBef>
                <a:spcPct val="0"/>
              </a:spcBef>
              <a:buNone/>
              <a:defRPr sz="2475" kern="1200">
                <a:solidFill>
                  <a:srgbClr val="96C75A"/>
                </a:solidFill>
                <a:latin typeface="+mj-lt"/>
                <a:ea typeface="+mj-ea"/>
                <a:cs typeface="+mj-cs"/>
              </a:defRPr>
            </a:lvl1pPr>
          </a:lstStyle>
          <a:p>
            <a:pPr algn="ctr">
              <a:lnSpc>
                <a:spcPct val="90000"/>
              </a:lnSpc>
            </a:pPr>
            <a:r>
              <a:rPr lang="en-NZ" sz="2400" b="1" dirty="0">
                <a:solidFill>
                  <a:srgbClr val="FF0000"/>
                </a:solidFill>
                <a:latin typeface="Aptos" panose="020B0004020202020204" pitchFamily="34" charset="0"/>
              </a:rPr>
              <a:t>Updated as of 6</a:t>
            </a:r>
            <a:r>
              <a:rPr lang="en-NZ" sz="2400" b="1" baseline="30000" dirty="0">
                <a:solidFill>
                  <a:srgbClr val="FF0000"/>
                </a:solidFill>
                <a:latin typeface="Aptos" panose="020B0004020202020204" pitchFamily="34" charset="0"/>
              </a:rPr>
              <a:t>th</a:t>
            </a:r>
            <a:r>
              <a:rPr lang="en-NZ" sz="2400" b="1" dirty="0">
                <a:solidFill>
                  <a:srgbClr val="FF0000"/>
                </a:solidFill>
                <a:latin typeface="Aptos" panose="020B0004020202020204" pitchFamily="34" charset="0"/>
              </a:rPr>
              <a:t> January </a:t>
            </a:r>
          </a:p>
        </p:txBody>
      </p:sp>
    </p:spTree>
    <p:extLst>
      <p:ext uri="{BB962C8B-B14F-4D97-AF65-F5344CB8AC3E}">
        <p14:creationId xmlns:p14="http://schemas.microsoft.com/office/powerpoint/2010/main" val="3743258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nodePh="1">
                                  <p:stCondLst>
                                    <p:cond delay="250"/>
                                  </p:stCondLst>
                                  <p:endCondLst>
                                    <p:cond evt="begin" delay="0">
                                      <p:tn val="5"/>
                                    </p:cond>
                                  </p:endCondLst>
                                  <p:iterate>
                                    <p:tmPct val="10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509CC-3317-6562-3FDC-76C355DDBB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0D8606-36F8-E0C3-191B-FDFED57FD481}"/>
              </a:ext>
            </a:extLst>
          </p:cNvPr>
          <p:cNvSpPr>
            <a:spLocks noGrp="1"/>
          </p:cNvSpPr>
          <p:nvPr>
            <p:ph type="title"/>
          </p:nvPr>
        </p:nvSpPr>
        <p:spPr>
          <a:xfrm>
            <a:off x="457200" y="274638"/>
            <a:ext cx="8229600" cy="1143000"/>
          </a:xfrm>
        </p:spPr>
        <p:txBody>
          <a:bodyPr anchor="ctr">
            <a:normAutofit/>
          </a:bodyPr>
          <a:lstStyle/>
          <a:p>
            <a:pPr>
              <a:lnSpc>
                <a:spcPct val="90000"/>
              </a:lnSpc>
            </a:pPr>
            <a:r>
              <a:rPr lang="en-NZ" sz="3500" b="1">
                <a:latin typeface="Aptos" panose="020B0004020202020204" pitchFamily="34" charset="0"/>
              </a:rPr>
              <a:t>Important things to be </a:t>
            </a:r>
            <a:br>
              <a:rPr lang="en-AU" sz="3500" b="1">
                <a:latin typeface="Aptos" panose="020B0004020202020204" pitchFamily="34" charset="0"/>
              </a:rPr>
            </a:br>
            <a:r>
              <a:rPr lang="en-NZ" sz="3500" b="1">
                <a:latin typeface="Aptos" panose="020B0004020202020204" pitchFamily="34" charset="0"/>
              </a:rPr>
              <a:t>aware of</a:t>
            </a:r>
          </a:p>
        </p:txBody>
      </p:sp>
      <p:sp>
        <p:nvSpPr>
          <p:cNvPr id="6" name="Content Placeholder 3">
            <a:extLst>
              <a:ext uri="{FF2B5EF4-FFF2-40B4-BE49-F238E27FC236}">
                <a16:creationId xmlns:a16="http://schemas.microsoft.com/office/drawing/2014/main" id="{7D8B3788-EF47-267A-923D-8867CB254E63}"/>
              </a:ext>
            </a:extLst>
          </p:cNvPr>
          <p:cNvSpPr txBox="1">
            <a:spLocks/>
          </p:cNvSpPr>
          <p:nvPr>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457199" y="1417638"/>
            <a:ext cx="8229600" cy="4200198"/>
          </a:xfrm>
          <a:prstGeom prst="rect">
            <a:avLst/>
          </a:prstGeom>
        </p:spPr>
        <p:txBody>
          <a:bodyPr>
            <a:noAutofit/>
          </a:bodyPr>
          <a:lstStyle>
            <a:lvl1pPr marL="192881" indent="-192881" algn="l" defTabSz="514350" rtl="0" eaLnBrk="1" latinLnBrk="0" hangingPunct="1">
              <a:spcBef>
                <a:spcPct val="20000"/>
              </a:spcBef>
              <a:buFont typeface="Arial" panose="020B0604020202020204" pitchFamily="34" charset="0"/>
              <a:buChar char="•"/>
              <a:defRPr sz="1800" kern="1200">
                <a:solidFill>
                  <a:srgbClr val="636466"/>
                </a:solidFill>
                <a:latin typeface="+mn-lt"/>
                <a:ea typeface="+mn-ea"/>
                <a:cs typeface="+mn-cs"/>
              </a:defRPr>
            </a:lvl1pPr>
            <a:lvl2pPr marL="417910" indent="-160735" algn="l" defTabSz="514350"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2pPr>
            <a:lvl3pPr marL="642938" indent="-128588" algn="l" defTabSz="514350" rtl="0" eaLnBrk="1" latinLnBrk="0" hangingPunct="1">
              <a:spcBef>
                <a:spcPct val="20000"/>
              </a:spcBef>
              <a:buFont typeface="Arial" panose="020B0604020202020204" pitchFamily="34" charset="0"/>
              <a:buChar char="•"/>
              <a:defRPr sz="1350" kern="1200">
                <a:solidFill>
                  <a:schemeClr val="tx1"/>
                </a:solidFill>
                <a:latin typeface="+mn-lt"/>
                <a:ea typeface="+mn-ea"/>
                <a:cs typeface="+mn-cs"/>
              </a:defRPr>
            </a:lvl3pPr>
            <a:lvl4pPr marL="900113"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4pPr>
            <a:lvl5pPr marL="1157288"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5pPr>
            <a:lvl6pPr marL="1414463"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9pPr>
          </a:lstStyle>
          <a:p>
            <a:pPr marL="342900" lvl="1" indent="-342900">
              <a:buFont typeface="Arial" panose="020B0604020202020204" pitchFamily="34" charset="0"/>
              <a:buChar char="•"/>
            </a:pPr>
            <a:endParaRPr lang="en-US" sz="2000">
              <a:latin typeface="Aptos" panose="020B0004020202020204" pitchFamily="34" charset="0"/>
            </a:endParaRPr>
          </a:p>
        </p:txBody>
      </p:sp>
      <p:sp>
        <p:nvSpPr>
          <p:cNvPr id="4" name="TextBox 3">
            <a:extLst>
              <a:ext uri="{FF2B5EF4-FFF2-40B4-BE49-F238E27FC236}">
                <a16:creationId xmlns:a16="http://schemas.microsoft.com/office/drawing/2014/main" id="{7C8ACF24-19E7-B9C6-5CB9-6B5FAD558FF7}"/>
              </a:ext>
            </a:extLst>
          </p:cNvPr>
          <p:cNvSpPr txBox="1"/>
          <p:nvPr/>
        </p:nvSpPr>
        <p:spPr>
          <a:xfrm>
            <a:off x="457197" y="1637307"/>
            <a:ext cx="8501607" cy="4278094"/>
          </a:xfrm>
          <a:prstGeom prst="rect">
            <a:avLst/>
          </a:prstGeom>
          <a:noFill/>
        </p:spPr>
        <p:txBody>
          <a:bodyPr wrap="square">
            <a:spAutoFit/>
          </a:bodyPr>
          <a:lstStyle/>
          <a:p>
            <a:pPr marL="285750" indent="-285750">
              <a:buFont typeface="Arial" panose="020B0604020202020204" pitchFamily="34" charset="0"/>
              <a:buChar char="•"/>
            </a:pPr>
            <a:r>
              <a:rPr lang="en-AU" sz="1600" dirty="0"/>
              <a:t>Some template letters circulating online encouraging compensation claims are understood to be generated by malicious actors.</a:t>
            </a:r>
          </a:p>
          <a:p>
            <a:endParaRPr lang="en-AU" sz="1600" dirty="0"/>
          </a:p>
          <a:p>
            <a:pPr marL="285750" indent="-285750">
              <a:buFont typeface="Arial" panose="020B0604020202020204" pitchFamily="34" charset="0"/>
              <a:buChar char="•"/>
            </a:pPr>
            <a:r>
              <a:rPr lang="en-AU" sz="1600" dirty="0"/>
              <a:t>Practices may be asked for their Privacy Impact Assessment for ManageMyHealth.</a:t>
            </a:r>
          </a:p>
          <a:p>
            <a:pPr marL="285750" indent="-285750">
              <a:buFont typeface="Arial" panose="020B0604020202020204" pitchFamily="34" charset="0"/>
              <a:buChar char="•"/>
            </a:pPr>
            <a:endParaRPr lang="en-AU" sz="1600" dirty="0"/>
          </a:p>
          <a:p>
            <a:pPr marL="285750" indent="-285750">
              <a:buFont typeface="Arial" panose="020B0604020202020204" pitchFamily="34" charset="0"/>
              <a:buChar char="•"/>
            </a:pPr>
            <a:r>
              <a:rPr lang="en-AU" sz="1600" dirty="0"/>
              <a:t>Various online social media resources are being shared, which are not accurate.</a:t>
            </a:r>
          </a:p>
          <a:p>
            <a:pPr marL="285750" indent="-285750">
              <a:buFont typeface="Arial" panose="020B0604020202020204" pitchFamily="34" charset="0"/>
              <a:buChar char="•"/>
            </a:pPr>
            <a:endParaRPr lang="en-AU" sz="1600" dirty="0"/>
          </a:p>
          <a:p>
            <a:pPr marL="285750" indent="-285750">
              <a:buFont typeface="Arial" panose="020B0604020202020204" pitchFamily="34" charset="0"/>
              <a:buChar char="•"/>
            </a:pPr>
            <a:r>
              <a:rPr lang="en-NZ" sz="1600" dirty="0">
                <a:solidFill>
                  <a:srgbClr val="FF0000"/>
                </a:solidFill>
              </a:rPr>
              <a:t>Te Whatu Ora will be providing Patient, Practices affected and submit these on behalf of the sector to the Office of the Privacy Commissioner – Practices won’t be required.</a:t>
            </a:r>
            <a:endParaRPr lang="en-AU" sz="1600" dirty="0"/>
          </a:p>
          <a:p>
            <a:pPr marL="285750" indent="-285750">
              <a:buFont typeface="Arial" panose="020B0604020202020204" pitchFamily="34" charset="0"/>
              <a:buChar char="•"/>
            </a:pPr>
            <a:endParaRPr lang="en-AU" sz="1600" dirty="0"/>
          </a:p>
          <a:p>
            <a:pPr marL="285750" indent="-285750">
              <a:buFont typeface="Arial" panose="020B0604020202020204" pitchFamily="34" charset="0"/>
              <a:buChar char="•"/>
            </a:pPr>
            <a:r>
              <a:rPr lang="en-AU" sz="1600" dirty="0"/>
              <a:t>If you have any questions or concerns, please use </a:t>
            </a:r>
            <a:r>
              <a:rPr lang="en-AU" sz="1600" u="sng" dirty="0">
                <a:hlinkClick r:id="rId3"/>
              </a:rPr>
              <a:t>practicesupport@managemyhealth.co.nz</a:t>
            </a:r>
            <a:endParaRPr lang="en-AU" sz="1600" u="sng" dirty="0"/>
          </a:p>
          <a:p>
            <a:pPr marL="285750" indent="-285750">
              <a:buFont typeface="Arial" panose="020B0604020202020204" pitchFamily="34" charset="0"/>
              <a:buChar char="•"/>
            </a:pPr>
            <a:endParaRPr lang="en-AU" sz="1600" u="sng" dirty="0"/>
          </a:p>
          <a:p>
            <a:pPr marL="285750" indent="-285750">
              <a:buFont typeface="Arial" panose="020B0604020202020204" pitchFamily="34" charset="0"/>
              <a:buChar char="•"/>
            </a:pPr>
            <a:r>
              <a:rPr lang="en-AU" sz="1600"/>
              <a:t>Any </a:t>
            </a:r>
            <a:r>
              <a:rPr lang="en-AU" sz="1600" dirty="0"/>
              <a:t>suspicious emails, templates, social media posts, or media enquiries should be forwarded to </a:t>
            </a:r>
            <a:r>
              <a:rPr lang="en-AU" sz="1600" dirty="0">
                <a:hlinkClick r:id="rId4"/>
              </a:rPr>
              <a:t>securityimt@tewhatuora.govt.nz</a:t>
            </a:r>
            <a:endParaRPr lang="en-AU" sz="1600" dirty="0"/>
          </a:p>
          <a:p>
            <a:pPr marL="285750" indent="-285750">
              <a:buFont typeface="Arial" panose="020B0604020202020204" pitchFamily="34" charset="0"/>
              <a:buChar char="•"/>
            </a:pPr>
            <a:endParaRPr lang="en-AU" sz="1600" dirty="0"/>
          </a:p>
          <a:p>
            <a:pPr marL="285750" indent="-285750">
              <a:buFont typeface="Arial" panose="020B0604020202020204" pitchFamily="34" charset="0"/>
              <a:buChar char="•"/>
            </a:pPr>
            <a:r>
              <a:rPr lang="en-AU" sz="1600" dirty="0"/>
              <a:t>Please include </a:t>
            </a:r>
            <a:r>
              <a:rPr lang="en-AU" sz="1600" dirty="0">
                <a:hlinkClick r:id="rId5"/>
              </a:rPr>
              <a:t>communications@wellsouth.org.nz</a:t>
            </a:r>
            <a:r>
              <a:rPr lang="en-AU" sz="1600" dirty="0"/>
              <a:t> and </a:t>
            </a:r>
            <a:r>
              <a:rPr lang="en-AU" sz="1600" dirty="0">
                <a:hlinkClick r:id="rId6"/>
              </a:rPr>
              <a:t>practicenetwork@wellsouth.org.nz</a:t>
            </a:r>
            <a:r>
              <a:rPr lang="en-AU" sz="1600" dirty="0"/>
              <a:t> in any correspondence to help us connect issues or questions across the network.</a:t>
            </a:r>
          </a:p>
        </p:txBody>
      </p:sp>
    </p:spTree>
    <p:extLst>
      <p:ext uri="{BB962C8B-B14F-4D97-AF65-F5344CB8AC3E}">
        <p14:creationId xmlns:p14="http://schemas.microsoft.com/office/powerpoint/2010/main" val="4288197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nodePh="1">
                                  <p:stCondLst>
                                    <p:cond delay="250"/>
                                  </p:stCondLst>
                                  <p:endCondLst>
                                    <p:cond evt="begin" delay="0">
                                      <p:tn val="5"/>
                                    </p:cond>
                                  </p:endCondLst>
                                  <p:iterate>
                                    <p:tmPct val="10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DB1509CC-3317-6562-3FDC-76C355DDBB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0D8606-36F8-E0C3-191B-FDFED57FD481}"/>
              </a:ext>
            </a:extLst>
          </p:cNvPr>
          <p:cNvSpPr>
            <a:spLocks noGrp="1"/>
          </p:cNvSpPr>
          <p:nvPr>
            <p:ph type="title"/>
          </p:nvPr>
        </p:nvSpPr>
        <p:spPr/>
        <p:txBody>
          <a:bodyPr anchor="ctr">
            <a:normAutofit/>
          </a:bodyPr>
          <a:lstStyle/>
          <a:p>
            <a:pPr>
              <a:lnSpc>
                <a:spcPct val="90000"/>
              </a:lnSpc>
            </a:pPr>
            <a:r>
              <a:rPr lang="en-NZ" sz="3500" b="1">
                <a:latin typeface="Aptos" panose="020B0004020202020204" pitchFamily="34" charset="0"/>
              </a:rPr>
              <a:t>WellSouth support </a:t>
            </a:r>
            <a:br>
              <a:rPr lang="en-AU" sz="3500" b="1">
                <a:latin typeface="Aptos" panose="020B0004020202020204" pitchFamily="34" charset="0"/>
              </a:rPr>
            </a:br>
            <a:r>
              <a:rPr lang="en-NZ" sz="3500" b="1">
                <a:latin typeface="Aptos" panose="020B0004020202020204" pitchFamily="34" charset="0"/>
              </a:rPr>
              <a:t>and next steps</a:t>
            </a:r>
          </a:p>
        </p:txBody>
      </p:sp>
      <p:sp>
        <p:nvSpPr>
          <p:cNvPr id="6" name="Content Placeholder 3">
            <a:extLst>
              <a:ext uri="{FF2B5EF4-FFF2-40B4-BE49-F238E27FC236}">
                <a16:creationId xmlns:a16="http://schemas.microsoft.com/office/drawing/2014/main" id="{7D8B3788-EF47-267A-923D-8867CB254E63}"/>
              </a:ext>
            </a:extLst>
          </p:cNvPr>
          <p:cNvSpPr txBox="1">
            <a:spLocks/>
          </p:cNvSpPr>
          <p:nvPr>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457199" y="1417638"/>
            <a:ext cx="8229600" cy="4200198"/>
          </a:xfrm>
          <a:prstGeom prst="rect">
            <a:avLst/>
          </a:prstGeom>
        </p:spPr>
        <p:txBody>
          <a:bodyPr>
            <a:noAutofit/>
          </a:bodyPr>
          <a:lstStyle>
            <a:lvl1pPr marL="192881" indent="-192881" algn="l" defTabSz="514350" rtl="0" eaLnBrk="1" latinLnBrk="0" hangingPunct="1">
              <a:spcBef>
                <a:spcPct val="20000"/>
              </a:spcBef>
              <a:buFont typeface="Arial" panose="020B0604020202020204" pitchFamily="34" charset="0"/>
              <a:buChar char="•"/>
              <a:defRPr sz="1800" kern="1200">
                <a:solidFill>
                  <a:srgbClr val="636466"/>
                </a:solidFill>
                <a:latin typeface="+mn-lt"/>
                <a:ea typeface="+mn-ea"/>
                <a:cs typeface="+mn-cs"/>
              </a:defRPr>
            </a:lvl1pPr>
            <a:lvl2pPr marL="417910" indent="-160735" algn="l" defTabSz="514350"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2pPr>
            <a:lvl3pPr marL="642938" indent="-128588" algn="l" defTabSz="514350" rtl="0" eaLnBrk="1" latinLnBrk="0" hangingPunct="1">
              <a:spcBef>
                <a:spcPct val="20000"/>
              </a:spcBef>
              <a:buFont typeface="Arial" panose="020B0604020202020204" pitchFamily="34" charset="0"/>
              <a:buChar char="•"/>
              <a:defRPr sz="1350" kern="1200">
                <a:solidFill>
                  <a:schemeClr val="tx1"/>
                </a:solidFill>
                <a:latin typeface="+mn-lt"/>
                <a:ea typeface="+mn-ea"/>
                <a:cs typeface="+mn-cs"/>
              </a:defRPr>
            </a:lvl3pPr>
            <a:lvl4pPr marL="900113"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4pPr>
            <a:lvl5pPr marL="1157288"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5pPr>
            <a:lvl6pPr marL="1414463"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9pPr>
          </a:lstStyle>
          <a:p>
            <a:pPr marL="342900" lvl="1" indent="-342900">
              <a:buFont typeface="Arial" panose="020B0604020202020204" pitchFamily="34" charset="0"/>
              <a:buChar char="•"/>
            </a:pPr>
            <a:endParaRPr lang="en-US" sz="2000">
              <a:latin typeface="Aptos" panose="020B0004020202020204" pitchFamily="34" charset="0"/>
            </a:endParaRPr>
          </a:p>
        </p:txBody>
      </p:sp>
      <p:sp>
        <p:nvSpPr>
          <p:cNvPr id="4" name="TextBox 3">
            <a:extLst>
              <a:ext uri="{FF2B5EF4-FFF2-40B4-BE49-F238E27FC236}">
                <a16:creationId xmlns:a16="http://schemas.microsoft.com/office/drawing/2014/main" id="{7C8ACF24-19E7-B9C6-5CB9-6B5FAD558FF7}"/>
              </a:ext>
            </a:extLst>
          </p:cNvPr>
          <p:cNvSpPr txBox="1"/>
          <p:nvPr/>
        </p:nvSpPr>
        <p:spPr>
          <a:xfrm>
            <a:off x="457198" y="1637307"/>
            <a:ext cx="8229600" cy="2585323"/>
          </a:xfrm>
          <a:prstGeom prst="rect">
            <a:avLst/>
          </a:prstGeom>
          <a:noFill/>
        </p:spPr>
        <p:txBody>
          <a:bodyPr wrap="square">
            <a:spAutoFit/>
          </a:bodyPr>
          <a:lstStyle/>
          <a:p>
            <a:pPr marL="285750" indent="-285750">
              <a:buFont typeface="Arial" panose="020B0604020202020204" pitchFamily="34" charset="0"/>
              <a:buChar char="•"/>
            </a:pPr>
            <a:r>
              <a:rPr lang="en-AU"/>
              <a:t>WellSouth remains closely connected with </a:t>
            </a:r>
            <a:r>
              <a:rPr lang="en-AU" dirty="0"/>
              <a:t>Manage My Health</a:t>
            </a:r>
            <a:r>
              <a:rPr lang="en-AU"/>
              <a:t>, Health NZ, and other PHOs.</a:t>
            </a:r>
          </a:p>
          <a:p>
            <a:endParaRPr lang="en-AU"/>
          </a:p>
          <a:p>
            <a:pPr marL="285750" indent="-285750">
              <a:buFont typeface="Arial" panose="020B0604020202020204" pitchFamily="34" charset="0"/>
              <a:buChar char="•"/>
            </a:pPr>
            <a:r>
              <a:rPr lang="en-AU"/>
              <a:t>Updates will continue to be shared as soon as information is confirmed.</a:t>
            </a:r>
            <a:br>
              <a:rPr lang="en-AU"/>
            </a:br>
            <a:endParaRPr lang="en-AU"/>
          </a:p>
          <a:p>
            <a:pPr marL="285750" indent="-285750">
              <a:buFont typeface="Arial" panose="020B0604020202020204" pitchFamily="34" charset="0"/>
              <a:buChar char="•"/>
            </a:pPr>
            <a:r>
              <a:rPr lang="en-AU"/>
              <a:t>WellSouth hosted Practice Hui </a:t>
            </a:r>
            <a:r>
              <a:rPr lang="en-AU" dirty="0"/>
              <a:t>(like this) </a:t>
            </a:r>
            <a:r>
              <a:rPr lang="en-AU"/>
              <a:t>will </a:t>
            </a:r>
            <a:r>
              <a:rPr lang="en-AU" dirty="0"/>
              <a:t>continue </a:t>
            </a:r>
            <a:r>
              <a:rPr lang="en-AU"/>
              <a:t>to </a:t>
            </a:r>
            <a:r>
              <a:rPr lang="en-AU" dirty="0"/>
              <a:t>hold each day this week</a:t>
            </a:r>
            <a:r>
              <a:rPr lang="en-AU"/>
              <a:t>.</a:t>
            </a:r>
          </a:p>
          <a:p>
            <a:pPr marL="285750" indent="-285750">
              <a:buFont typeface="Arial" panose="020B0604020202020204" pitchFamily="34" charset="0"/>
              <a:buChar char="•"/>
            </a:pPr>
            <a:endParaRPr lang="en-AU"/>
          </a:p>
          <a:p>
            <a:pPr marL="285750" indent="-285750">
              <a:buFont typeface="Arial" panose="020B0604020202020204" pitchFamily="34" charset="0"/>
              <a:buChar char="•"/>
            </a:pPr>
            <a:r>
              <a:rPr lang="en-AU" dirty="0"/>
              <a:t>We will also start sending summaries our </a:t>
            </a:r>
            <a:r>
              <a:rPr lang="en-AU"/>
              <a:t>to you </a:t>
            </a:r>
            <a:r>
              <a:rPr lang="en-AU" dirty="0"/>
              <a:t>all – given not everyone can attend this hui</a:t>
            </a:r>
            <a:r>
              <a:rPr lang="en-AU"/>
              <a:t>.</a:t>
            </a:r>
          </a:p>
        </p:txBody>
      </p:sp>
    </p:spTree>
    <p:extLst>
      <p:ext uri="{BB962C8B-B14F-4D97-AF65-F5344CB8AC3E}">
        <p14:creationId xmlns:p14="http://schemas.microsoft.com/office/powerpoint/2010/main" val="177307545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nodePh="1">
                                  <p:stCondLst>
                                    <p:cond delay="250"/>
                                  </p:stCondLst>
                                  <p:endCondLst>
                                    <p:cond evt="begin" delay="0">
                                      <p:tn val="5"/>
                                    </p:cond>
                                  </p:endCondLst>
                                  <p:iterate>
                                    <p:tmPct val="10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DB1509CC-3317-6562-3FDC-76C355DDBB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0D8606-36F8-E0C3-191B-FDFED57FD481}"/>
              </a:ext>
            </a:extLst>
          </p:cNvPr>
          <p:cNvSpPr>
            <a:spLocks noGrp="1"/>
          </p:cNvSpPr>
          <p:nvPr>
            <p:ph type="title"/>
          </p:nvPr>
        </p:nvSpPr>
        <p:spPr>
          <a:xfrm>
            <a:off x="457200" y="274638"/>
            <a:ext cx="8229600" cy="1143000"/>
          </a:xfrm>
        </p:spPr>
        <p:txBody>
          <a:bodyPr anchor="ctr">
            <a:normAutofit/>
          </a:bodyPr>
          <a:lstStyle/>
          <a:p>
            <a:pPr>
              <a:lnSpc>
                <a:spcPct val="90000"/>
              </a:lnSpc>
            </a:pPr>
            <a:r>
              <a:rPr lang="en-NZ" sz="3500" b="1">
                <a:latin typeface="Aptos" panose="020B0004020202020204" pitchFamily="34" charset="0"/>
              </a:rPr>
              <a:t>What happened and </a:t>
            </a:r>
            <a:br>
              <a:rPr lang="en-NZ" sz="3500" b="1">
                <a:latin typeface="Aptos" panose="020B0004020202020204" pitchFamily="34" charset="0"/>
              </a:rPr>
            </a:br>
            <a:r>
              <a:rPr lang="en-NZ" sz="3500" b="1">
                <a:latin typeface="Aptos" panose="020B0004020202020204" pitchFamily="34" charset="0"/>
              </a:rPr>
              <a:t>current status</a:t>
            </a:r>
          </a:p>
        </p:txBody>
      </p:sp>
      <p:sp>
        <p:nvSpPr>
          <p:cNvPr id="6" name="Content Placeholder 3">
            <a:extLst>
              <a:ext uri="{FF2B5EF4-FFF2-40B4-BE49-F238E27FC236}">
                <a16:creationId xmlns:a16="http://schemas.microsoft.com/office/drawing/2014/main" id="{7D8B3788-EF47-267A-923D-8867CB254E63}"/>
              </a:ext>
            </a:extLst>
          </p:cNvPr>
          <p:cNvSpPr txBox="1">
            <a:spLocks/>
          </p:cNvSpPr>
          <p:nvPr>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457199" y="1417638"/>
            <a:ext cx="8229600" cy="4200198"/>
          </a:xfrm>
          <a:prstGeom prst="rect">
            <a:avLst/>
          </a:prstGeom>
        </p:spPr>
        <p:txBody>
          <a:bodyPr>
            <a:noAutofit/>
          </a:bodyPr>
          <a:lstStyle>
            <a:lvl1pPr marL="192881" indent="-192881" algn="l" defTabSz="514350" rtl="0" eaLnBrk="1" latinLnBrk="0" hangingPunct="1">
              <a:spcBef>
                <a:spcPct val="20000"/>
              </a:spcBef>
              <a:buFont typeface="Arial" panose="020B0604020202020204" pitchFamily="34" charset="0"/>
              <a:buChar char="•"/>
              <a:defRPr sz="1800" kern="1200">
                <a:solidFill>
                  <a:srgbClr val="636466"/>
                </a:solidFill>
                <a:latin typeface="+mn-lt"/>
                <a:ea typeface="+mn-ea"/>
                <a:cs typeface="+mn-cs"/>
              </a:defRPr>
            </a:lvl1pPr>
            <a:lvl2pPr marL="417910" indent="-160735" algn="l" defTabSz="514350"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2pPr>
            <a:lvl3pPr marL="642938" indent="-128588" algn="l" defTabSz="514350" rtl="0" eaLnBrk="1" latinLnBrk="0" hangingPunct="1">
              <a:spcBef>
                <a:spcPct val="20000"/>
              </a:spcBef>
              <a:buFont typeface="Arial" panose="020B0604020202020204" pitchFamily="34" charset="0"/>
              <a:buChar char="•"/>
              <a:defRPr sz="1350" kern="1200">
                <a:solidFill>
                  <a:schemeClr val="tx1"/>
                </a:solidFill>
                <a:latin typeface="+mn-lt"/>
                <a:ea typeface="+mn-ea"/>
                <a:cs typeface="+mn-cs"/>
              </a:defRPr>
            </a:lvl3pPr>
            <a:lvl4pPr marL="900113"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4pPr>
            <a:lvl5pPr marL="1157288"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5pPr>
            <a:lvl6pPr marL="1414463"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9pPr>
          </a:lstStyle>
          <a:p>
            <a:pPr marL="342900" lvl="1" indent="-342900">
              <a:buFont typeface="Arial" panose="020B0604020202020204" pitchFamily="34" charset="0"/>
              <a:buChar char="•"/>
            </a:pPr>
            <a:endParaRPr lang="en-US" sz="2000">
              <a:latin typeface="Aptos" panose="020B0004020202020204" pitchFamily="34" charset="0"/>
            </a:endParaRPr>
          </a:p>
        </p:txBody>
      </p:sp>
      <p:sp>
        <p:nvSpPr>
          <p:cNvPr id="4" name="TextBox 3">
            <a:extLst>
              <a:ext uri="{FF2B5EF4-FFF2-40B4-BE49-F238E27FC236}">
                <a16:creationId xmlns:a16="http://schemas.microsoft.com/office/drawing/2014/main" id="{7C8ACF24-19E7-B9C6-5CB9-6B5FAD558FF7}"/>
              </a:ext>
            </a:extLst>
          </p:cNvPr>
          <p:cNvSpPr txBox="1"/>
          <p:nvPr/>
        </p:nvSpPr>
        <p:spPr>
          <a:xfrm>
            <a:off x="457198" y="1637307"/>
            <a:ext cx="8229600" cy="3693319"/>
          </a:xfrm>
          <a:prstGeom prst="rect">
            <a:avLst/>
          </a:prstGeom>
          <a:noFill/>
        </p:spPr>
        <p:txBody>
          <a:bodyPr wrap="square">
            <a:spAutoFit/>
          </a:bodyPr>
          <a:lstStyle/>
          <a:p>
            <a:pPr marL="285750" indent="-285750">
              <a:buFont typeface="Arial" panose="020B0604020202020204" pitchFamily="34" charset="0"/>
              <a:buChar char="•"/>
            </a:pPr>
            <a:r>
              <a:rPr lang="en-AU"/>
              <a:t>Manage My Health experienced a cybersecurity incident in late December involving unauthorised access to some documents stored in the </a:t>
            </a:r>
            <a:br>
              <a:rPr lang="en-AU"/>
            </a:br>
            <a:r>
              <a:rPr lang="en-AU"/>
              <a:t>“My Health Documents” area of the platform.</a:t>
            </a:r>
          </a:p>
          <a:p>
            <a:endParaRPr lang="en-AU"/>
          </a:p>
          <a:p>
            <a:pPr marL="285750" indent="-285750">
              <a:buFont typeface="Arial" panose="020B0604020202020204" pitchFamily="34" charset="0"/>
              <a:buChar char="•"/>
            </a:pPr>
            <a:r>
              <a:rPr lang="en-AU"/>
              <a:t>The issue has been fully contained and fixed following an independent forensic review by international cybersecurity experts.</a:t>
            </a:r>
          </a:p>
          <a:p>
            <a:endParaRPr lang="en-AU"/>
          </a:p>
          <a:p>
            <a:pPr marL="285750" indent="-285750">
              <a:buFont typeface="Arial" panose="020B0604020202020204" pitchFamily="34" charset="0"/>
              <a:buChar char="•"/>
            </a:pPr>
            <a:r>
              <a:rPr lang="en-US"/>
              <a:t>Based on this review and oversight by Health NZ and the Office of the Privacy Commissioner, Manage My Health is currently considered safe to continue using.</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Te Whatu Ora is working towards seeking an injunction to limit the media from releasing information about individuals, practices and other identifiable information.</a:t>
            </a:r>
            <a:endParaRPr lang="en-AU" dirty="0"/>
          </a:p>
        </p:txBody>
      </p:sp>
    </p:spTree>
    <p:extLst>
      <p:ext uri="{BB962C8B-B14F-4D97-AF65-F5344CB8AC3E}">
        <p14:creationId xmlns:p14="http://schemas.microsoft.com/office/powerpoint/2010/main" val="1638657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nodePh="1">
                                  <p:stCondLst>
                                    <p:cond delay="250"/>
                                  </p:stCondLst>
                                  <p:endCondLst>
                                    <p:cond evt="begin" delay="0">
                                      <p:tn val="5"/>
                                    </p:cond>
                                  </p:endCondLst>
                                  <p:iterate>
                                    <p:tmPct val="10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DB1509CC-3317-6562-3FDC-76C355DDBB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0D8606-36F8-E0C3-191B-FDFED57FD481}"/>
              </a:ext>
            </a:extLst>
          </p:cNvPr>
          <p:cNvSpPr>
            <a:spLocks noGrp="1"/>
          </p:cNvSpPr>
          <p:nvPr>
            <p:ph type="title"/>
          </p:nvPr>
        </p:nvSpPr>
        <p:spPr>
          <a:xfrm>
            <a:off x="457200" y="274638"/>
            <a:ext cx="8229600" cy="1143000"/>
          </a:xfrm>
        </p:spPr>
        <p:txBody>
          <a:bodyPr anchor="ctr">
            <a:normAutofit/>
          </a:bodyPr>
          <a:lstStyle/>
          <a:p>
            <a:pPr>
              <a:lnSpc>
                <a:spcPct val="90000"/>
              </a:lnSpc>
            </a:pPr>
            <a:r>
              <a:rPr lang="en-NZ" sz="3500" b="1">
                <a:latin typeface="Aptos" panose="020B0004020202020204" pitchFamily="34" charset="0"/>
              </a:rPr>
              <a:t>What practices are expected</a:t>
            </a:r>
            <a:br>
              <a:rPr lang="en-AU" sz="3500" b="1">
                <a:latin typeface="Aptos" panose="020B0004020202020204" pitchFamily="34" charset="0"/>
              </a:rPr>
            </a:br>
            <a:r>
              <a:rPr lang="en-NZ" sz="3500" b="1">
                <a:latin typeface="Aptos" panose="020B0004020202020204" pitchFamily="34" charset="0"/>
              </a:rPr>
              <a:t> to do now</a:t>
            </a:r>
          </a:p>
        </p:txBody>
      </p:sp>
      <p:sp>
        <p:nvSpPr>
          <p:cNvPr id="6" name="Content Placeholder 3">
            <a:extLst>
              <a:ext uri="{FF2B5EF4-FFF2-40B4-BE49-F238E27FC236}">
                <a16:creationId xmlns:a16="http://schemas.microsoft.com/office/drawing/2014/main" id="{7D8B3788-EF47-267A-923D-8867CB254E63}"/>
              </a:ext>
            </a:extLst>
          </p:cNvPr>
          <p:cNvSpPr txBox="1">
            <a:spLocks/>
          </p:cNvSpPr>
          <p:nvPr>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457199" y="1417638"/>
            <a:ext cx="8229600" cy="4200198"/>
          </a:xfrm>
          <a:prstGeom prst="rect">
            <a:avLst/>
          </a:prstGeom>
        </p:spPr>
        <p:txBody>
          <a:bodyPr>
            <a:noAutofit/>
          </a:bodyPr>
          <a:lstStyle>
            <a:lvl1pPr marL="192881" indent="-192881" algn="l" defTabSz="514350" rtl="0" eaLnBrk="1" latinLnBrk="0" hangingPunct="1">
              <a:spcBef>
                <a:spcPct val="20000"/>
              </a:spcBef>
              <a:buFont typeface="Arial" panose="020B0604020202020204" pitchFamily="34" charset="0"/>
              <a:buChar char="•"/>
              <a:defRPr sz="1800" kern="1200">
                <a:solidFill>
                  <a:srgbClr val="636466"/>
                </a:solidFill>
                <a:latin typeface="+mn-lt"/>
                <a:ea typeface="+mn-ea"/>
                <a:cs typeface="+mn-cs"/>
              </a:defRPr>
            </a:lvl1pPr>
            <a:lvl2pPr marL="417910" indent="-160735" algn="l" defTabSz="514350"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2pPr>
            <a:lvl3pPr marL="642938" indent="-128588" algn="l" defTabSz="514350" rtl="0" eaLnBrk="1" latinLnBrk="0" hangingPunct="1">
              <a:spcBef>
                <a:spcPct val="20000"/>
              </a:spcBef>
              <a:buFont typeface="Arial" panose="020B0604020202020204" pitchFamily="34" charset="0"/>
              <a:buChar char="•"/>
              <a:defRPr sz="1350" kern="1200">
                <a:solidFill>
                  <a:schemeClr val="tx1"/>
                </a:solidFill>
                <a:latin typeface="+mn-lt"/>
                <a:ea typeface="+mn-ea"/>
                <a:cs typeface="+mn-cs"/>
              </a:defRPr>
            </a:lvl3pPr>
            <a:lvl4pPr marL="900113"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4pPr>
            <a:lvl5pPr marL="1157288"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5pPr>
            <a:lvl6pPr marL="1414463"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9pPr>
          </a:lstStyle>
          <a:p>
            <a:pPr marL="342900" lvl="1" indent="-342900">
              <a:buFont typeface="Arial" panose="020B0604020202020204" pitchFamily="34" charset="0"/>
              <a:buChar char="•"/>
            </a:pPr>
            <a:endParaRPr lang="en-US" sz="2000">
              <a:latin typeface="Aptos" panose="020B0004020202020204" pitchFamily="34" charset="0"/>
            </a:endParaRPr>
          </a:p>
        </p:txBody>
      </p:sp>
      <p:sp>
        <p:nvSpPr>
          <p:cNvPr id="4" name="TextBox 3">
            <a:extLst>
              <a:ext uri="{FF2B5EF4-FFF2-40B4-BE49-F238E27FC236}">
                <a16:creationId xmlns:a16="http://schemas.microsoft.com/office/drawing/2014/main" id="{7C8ACF24-19E7-B9C6-5CB9-6B5FAD558FF7}"/>
              </a:ext>
            </a:extLst>
          </p:cNvPr>
          <p:cNvSpPr txBox="1"/>
          <p:nvPr/>
        </p:nvSpPr>
        <p:spPr>
          <a:xfrm>
            <a:off x="457198" y="1637307"/>
            <a:ext cx="8229600" cy="3970318"/>
          </a:xfrm>
          <a:prstGeom prst="rect">
            <a:avLst/>
          </a:prstGeom>
          <a:noFill/>
        </p:spPr>
        <p:txBody>
          <a:bodyPr wrap="square">
            <a:spAutoFit/>
          </a:bodyPr>
          <a:lstStyle/>
          <a:p>
            <a:pPr marL="285750" indent="-285750">
              <a:buFont typeface="Arial" panose="020B0604020202020204" pitchFamily="34" charset="0"/>
              <a:buChar char="•"/>
            </a:pPr>
            <a:r>
              <a:rPr lang="en-AU"/>
              <a:t>No immediate action is required from practices at this stage.</a:t>
            </a:r>
          </a:p>
          <a:p>
            <a:endParaRPr lang="en-AU"/>
          </a:p>
          <a:p>
            <a:pPr marL="285750" indent="-285750">
              <a:buFont typeface="Arial" panose="020B0604020202020204" pitchFamily="34" charset="0"/>
              <a:buChar char="•"/>
            </a:pPr>
            <a:r>
              <a:rPr lang="en-AU"/>
              <a:t>Practices can continue to use Manage My Health as usual unless they decide otherwise.</a:t>
            </a:r>
            <a:br>
              <a:rPr lang="en-AU"/>
            </a:br>
            <a:endParaRPr lang="en-AU"/>
          </a:p>
          <a:p>
            <a:pPr marL="285750" indent="-285750">
              <a:buFont typeface="Arial" panose="020B0604020202020204" pitchFamily="34" charset="0"/>
              <a:buChar char="•"/>
            </a:pPr>
            <a:r>
              <a:rPr lang="en-US"/>
              <a:t>Where patients ask questions, practices should provide reassurance and direct patients to </a:t>
            </a:r>
            <a:r>
              <a:rPr lang="en-US" dirty="0"/>
              <a:t>Manage My Health’s </a:t>
            </a:r>
            <a:r>
              <a:rPr lang="en-US"/>
              <a:t>official website, which contains the most </a:t>
            </a:r>
            <a:r>
              <a:rPr lang="en-US" dirty="0"/>
              <a:t>up-to-date </a:t>
            </a:r>
            <a:r>
              <a:rPr lang="en-US"/>
              <a:t>information, FAQs, and formal updates.</a:t>
            </a:r>
          </a:p>
          <a:p>
            <a:endParaRPr lang="en-AU"/>
          </a:p>
          <a:p>
            <a:pPr marL="285750" indent="-285750">
              <a:buFont typeface="Arial" panose="020B0604020202020204" pitchFamily="34" charset="0"/>
              <a:buChar char="•"/>
            </a:pPr>
            <a:r>
              <a:rPr lang="en-AU"/>
              <a:t>Provide the 0800 number </a:t>
            </a:r>
            <a:r>
              <a:rPr lang="en-AU" dirty="0"/>
              <a:t>(once established) </a:t>
            </a:r>
            <a:r>
              <a:rPr lang="en-AU"/>
              <a:t>to anyone calling to ask questions about their MMH account</a:t>
            </a:r>
            <a:r>
              <a:rPr lang="en-AU" dirty="0"/>
              <a:t>.</a:t>
            </a:r>
            <a:endParaRPr lang="en-AU"/>
          </a:p>
          <a:p>
            <a:pPr marL="285750" indent="-285750">
              <a:buFont typeface="Arial" panose="020B0604020202020204" pitchFamily="34" charset="0"/>
              <a:buChar char="•"/>
            </a:pPr>
            <a:endParaRPr lang="en-AU"/>
          </a:p>
          <a:p>
            <a:pPr marL="285750" indent="-285750">
              <a:buFont typeface="Arial" panose="020B0604020202020204" pitchFamily="34" charset="0"/>
              <a:buChar char="•"/>
            </a:pPr>
            <a:r>
              <a:rPr lang="en-AU"/>
              <a:t>Use the Front Desk/phone script and social media provided</a:t>
            </a:r>
          </a:p>
          <a:p>
            <a:pPr marL="285750" indent="-285750">
              <a:buFont typeface="Arial" panose="020B0604020202020204" pitchFamily="34" charset="0"/>
              <a:buChar char="•"/>
            </a:pPr>
            <a:endParaRPr lang="en-AU"/>
          </a:p>
        </p:txBody>
      </p:sp>
    </p:spTree>
    <p:extLst>
      <p:ext uri="{BB962C8B-B14F-4D97-AF65-F5344CB8AC3E}">
        <p14:creationId xmlns:p14="http://schemas.microsoft.com/office/powerpoint/2010/main" val="248473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nodePh="1">
                                  <p:stCondLst>
                                    <p:cond delay="250"/>
                                  </p:stCondLst>
                                  <p:endCondLst>
                                    <p:cond evt="begin" delay="0">
                                      <p:tn val="5"/>
                                    </p:cond>
                                  </p:endCondLst>
                                  <p:iterate>
                                    <p:tmPct val="10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DB1509CC-3317-6562-3FDC-76C355DDBB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0D8606-36F8-E0C3-191B-FDFED57FD481}"/>
              </a:ext>
            </a:extLst>
          </p:cNvPr>
          <p:cNvSpPr>
            <a:spLocks noGrp="1"/>
          </p:cNvSpPr>
          <p:nvPr>
            <p:ph type="title"/>
          </p:nvPr>
        </p:nvSpPr>
        <p:spPr>
          <a:xfrm>
            <a:off x="457200" y="274638"/>
            <a:ext cx="8229600" cy="1143000"/>
          </a:xfrm>
        </p:spPr>
        <p:txBody>
          <a:bodyPr anchor="ctr">
            <a:normAutofit/>
          </a:bodyPr>
          <a:lstStyle/>
          <a:p>
            <a:pPr>
              <a:lnSpc>
                <a:spcPct val="90000"/>
              </a:lnSpc>
            </a:pPr>
            <a:r>
              <a:rPr lang="en-NZ" sz="3500" b="1">
                <a:latin typeface="Aptos" panose="020B0004020202020204" pitchFamily="34" charset="0"/>
              </a:rPr>
              <a:t>Who is responsible for </a:t>
            </a:r>
            <a:br>
              <a:rPr lang="en-AU" sz="3500" b="1">
                <a:latin typeface="Aptos" panose="020B0004020202020204" pitchFamily="34" charset="0"/>
              </a:rPr>
            </a:br>
            <a:r>
              <a:rPr lang="en-NZ" sz="3500" b="1">
                <a:latin typeface="Aptos" panose="020B0004020202020204" pitchFamily="34" charset="0"/>
              </a:rPr>
              <a:t>notifications and follow up</a:t>
            </a:r>
          </a:p>
        </p:txBody>
      </p:sp>
      <p:sp>
        <p:nvSpPr>
          <p:cNvPr id="6" name="Content Placeholder 3">
            <a:extLst>
              <a:ext uri="{FF2B5EF4-FFF2-40B4-BE49-F238E27FC236}">
                <a16:creationId xmlns:a16="http://schemas.microsoft.com/office/drawing/2014/main" id="{7D8B3788-EF47-267A-923D-8867CB254E63}"/>
              </a:ext>
            </a:extLst>
          </p:cNvPr>
          <p:cNvSpPr txBox="1">
            <a:spLocks/>
          </p:cNvSpPr>
          <p:nvPr>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457199" y="1417638"/>
            <a:ext cx="8229600" cy="4200198"/>
          </a:xfrm>
          <a:prstGeom prst="rect">
            <a:avLst/>
          </a:prstGeom>
        </p:spPr>
        <p:txBody>
          <a:bodyPr>
            <a:noAutofit/>
          </a:bodyPr>
          <a:lstStyle>
            <a:lvl1pPr marL="192881" indent="-192881" algn="l" defTabSz="514350" rtl="0" eaLnBrk="1" latinLnBrk="0" hangingPunct="1">
              <a:spcBef>
                <a:spcPct val="20000"/>
              </a:spcBef>
              <a:buFont typeface="Arial" panose="020B0604020202020204" pitchFamily="34" charset="0"/>
              <a:buChar char="•"/>
              <a:defRPr sz="1800" kern="1200">
                <a:solidFill>
                  <a:srgbClr val="636466"/>
                </a:solidFill>
                <a:latin typeface="+mn-lt"/>
                <a:ea typeface="+mn-ea"/>
                <a:cs typeface="+mn-cs"/>
              </a:defRPr>
            </a:lvl1pPr>
            <a:lvl2pPr marL="417910" indent="-160735" algn="l" defTabSz="514350"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2pPr>
            <a:lvl3pPr marL="642938" indent="-128588" algn="l" defTabSz="514350" rtl="0" eaLnBrk="1" latinLnBrk="0" hangingPunct="1">
              <a:spcBef>
                <a:spcPct val="20000"/>
              </a:spcBef>
              <a:buFont typeface="Arial" panose="020B0604020202020204" pitchFamily="34" charset="0"/>
              <a:buChar char="•"/>
              <a:defRPr sz="1350" kern="1200">
                <a:solidFill>
                  <a:schemeClr val="tx1"/>
                </a:solidFill>
                <a:latin typeface="+mn-lt"/>
                <a:ea typeface="+mn-ea"/>
                <a:cs typeface="+mn-cs"/>
              </a:defRPr>
            </a:lvl3pPr>
            <a:lvl4pPr marL="900113"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4pPr>
            <a:lvl5pPr marL="1157288"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5pPr>
            <a:lvl6pPr marL="1414463"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anose="020B0604020202020204" pitchFamily="34" charset="0"/>
              <a:buChar char="•"/>
              <a:defRPr sz="1125" kern="1200">
                <a:solidFill>
                  <a:schemeClr val="tx1"/>
                </a:solidFill>
                <a:latin typeface="+mn-lt"/>
                <a:ea typeface="+mn-ea"/>
                <a:cs typeface="+mn-cs"/>
              </a:defRPr>
            </a:lvl9pPr>
          </a:lstStyle>
          <a:p>
            <a:pPr marL="342900" lvl="1" indent="-342900">
              <a:buFont typeface="Arial" panose="020B0604020202020204" pitchFamily="34" charset="0"/>
              <a:buChar char="•"/>
            </a:pPr>
            <a:endParaRPr lang="en-US" sz="2000">
              <a:latin typeface="Aptos" panose="020B0004020202020204" pitchFamily="34" charset="0"/>
            </a:endParaRPr>
          </a:p>
        </p:txBody>
      </p:sp>
      <p:sp>
        <p:nvSpPr>
          <p:cNvPr id="4" name="TextBox 3">
            <a:extLst>
              <a:ext uri="{FF2B5EF4-FFF2-40B4-BE49-F238E27FC236}">
                <a16:creationId xmlns:a16="http://schemas.microsoft.com/office/drawing/2014/main" id="{7C8ACF24-19E7-B9C6-5CB9-6B5FAD558FF7}"/>
              </a:ext>
            </a:extLst>
          </p:cNvPr>
          <p:cNvSpPr txBox="1"/>
          <p:nvPr/>
        </p:nvSpPr>
        <p:spPr>
          <a:xfrm>
            <a:off x="457198" y="1637307"/>
            <a:ext cx="8229600" cy="3970318"/>
          </a:xfrm>
          <a:prstGeom prst="rect">
            <a:avLst/>
          </a:prstGeom>
          <a:noFill/>
        </p:spPr>
        <p:txBody>
          <a:bodyPr wrap="square">
            <a:spAutoFit/>
          </a:bodyPr>
          <a:lstStyle/>
          <a:p>
            <a:pPr marL="285750" indent="-285750">
              <a:buFont typeface="Arial" panose="020B0604020202020204" pitchFamily="34" charset="0"/>
              <a:buChar char="•"/>
            </a:pPr>
            <a:r>
              <a:rPr lang="en-AU"/>
              <a:t>ManageMyHealth is identifying the practices and patients directly affected by the incident.</a:t>
            </a:r>
            <a:br>
              <a:rPr lang="en-AU"/>
            </a:br>
            <a:endParaRPr lang="en-AU"/>
          </a:p>
          <a:p>
            <a:pPr marL="285750" indent="-285750">
              <a:buFont typeface="Arial" panose="020B0604020202020204" pitchFamily="34" charset="0"/>
              <a:buChar char="•"/>
            </a:pPr>
            <a:r>
              <a:rPr lang="en-AU"/>
              <a:t>Impacted practices will be notified directly by ManageMyHealth. WellSouth will also be made aware and can help.</a:t>
            </a:r>
            <a:br>
              <a:rPr lang="en-AU"/>
            </a:br>
            <a:endParaRPr lang="en-AU"/>
          </a:p>
          <a:p>
            <a:pPr marL="285750" indent="-285750">
              <a:buFont typeface="Arial" panose="020B0604020202020204" pitchFamily="34" charset="0"/>
              <a:buChar char="•"/>
            </a:pPr>
            <a:r>
              <a:rPr lang="en-AU"/>
              <a:t>Affected patients will also be contacted directly by ManageMyHealth.</a:t>
            </a:r>
            <a:r>
              <a:rPr lang="en-AU" dirty="0"/>
              <a:t> This is subject to the Privacy Act 2020.</a:t>
            </a:r>
          </a:p>
          <a:p>
            <a:endParaRPr lang="en-AU" dirty="0"/>
          </a:p>
          <a:p>
            <a:pPr marL="285750" indent="-285750">
              <a:buFont typeface="Arial" panose="020B0604020202020204" pitchFamily="34" charset="0"/>
              <a:buChar char="•"/>
            </a:pPr>
            <a:r>
              <a:rPr lang="en-AU"/>
              <a:t>Practices are not expected to identify or notify impacted patients themselves</a:t>
            </a:r>
            <a:r>
              <a:rPr lang="en-AU" dirty="0"/>
              <a:t>.</a:t>
            </a:r>
          </a:p>
          <a:p>
            <a:pPr marL="285750" indent="-285750">
              <a:buFont typeface="Arial" panose="020B0604020202020204" pitchFamily="34" charset="0"/>
              <a:buChar char="•"/>
            </a:pPr>
            <a:endParaRPr lang="en-AU" dirty="0"/>
          </a:p>
          <a:p>
            <a:pPr marL="285750" indent="-285750">
              <a:buFont typeface="Arial" panose="020B0604020202020204" pitchFamily="34" charset="0"/>
              <a:buChar char="•"/>
            </a:pPr>
            <a:r>
              <a:rPr lang="en-AU" dirty="0"/>
              <a:t>Position on medicolegal position once practices are aware of which practices are affected is still to be determined</a:t>
            </a:r>
            <a:r>
              <a:rPr lang="en-AU"/>
              <a:t>.</a:t>
            </a:r>
          </a:p>
          <a:p>
            <a:pPr marL="285750" indent="-285750">
              <a:buFont typeface="Arial" panose="020B0604020202020204" pitchFamily="34" charset="0"/>
              <a:buChar char="•"/>
            </a:pPr>
            <a:endParaRPr lang="en-AU"/>
          </a:p>
        </p:txBody>
      </p:sp>
    </p:spTree>
    <p:extLst>
      <p:ext uri="{BB962C8B-B14F-4D97-AF65-F5344CB8AC3E}">
        <p14:creationId xmlns:p14="http://schemas.microsoft.com/office/powerpoint/2010/main" val="3043128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nodePh="1">
                                  <p:stCondLst>
                                    <p:cond delay="250"/>
                                  </p:stCondLst>
                                  <p:endCondLst>
                                    <p:cond evt="begin" delay="0">
                                      <p:tn val="5"/>
                                    </p:cond>
                                  </p:endCondLst>
                                  <p:iterate>
                                    <p:tmPct val="10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7E60D57F-F7E8-4842-81DF-C24F26DAA169}" vid="{B128BBFC-AE4F-44AF-805B-BA41EC00054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1A59FF30510EE4AB50EBACB950358BA" ma:contentTypeVersion="16" ma:contentTypeDescription="Create a new document." ma:contentTypeScope="" ma:versionID="146a1504bebae6f825af9e37f9eb3d69">
  <xsd:schema xmlns:xsd="http://www.w3.org/2001/XMLSchema" xmlns:xs="http://www.w3.org/2001/XMLSchema" xmlns:p="http://schemas.microsoft.com/office/2006/metadata/properties" xmlns:ns2="b2ae5c65-8816-461d-8ac2-ea6910ccd7dd" xmlns:ns3="83d7c116-81b2-410c-9e36-b47d864d1c31" targetNamespace="http://schemas.microsoft.com/office/2006/metadata/properties" ma:root="true" ma:fieldsID="7a0a770e58bf8aea4c7dfcca695acf50" ns2:_="" ns3:_="">
    <xsd:import namespace="b2ae5c65-8816-461d-8ac2-ea6910ccd7dd"/>
    <xsd:import namespace="83d7c116-81b2-410c-9e36-b47d864d1c3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MediaServiceLocation" minOccurs="0"/>
                <xsd:element ref="ns2:MediaServiceSearchProperties" minOccurs="0"/>
                <xsd:element ref="ns2:Imag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ae5c65-8816-461d-8ac2-ea6910ccd7d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ddb422ed-5379-468d-85fb-be0261ccf949"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Images" ma:index="23" nillable="true" ma:displayName="Images" ma:format="Thumbnail" ma:internalName="Images">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3d7c116-81b2-410c-9e36-b47d864d1c31"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3329f3d7-f7f7-48c4-ae66-4cab7b2bc5ad}" ma:internalName="TaxCatchAll" ma:showField="CatchAllData" ma:web="83d7c116-81b2-410c-9e36-b47d864d1c31">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83d7c116-81b2-410c-9e36-b47d864d1c31" xsi:nil="true"/>
    <lcf76f155ced4ddcb4097134ff3c332f xmlns="b2ae5c65-8816-461d-8ac2-ea6910ccd7dd">
      <Terms xmlns="http://schemas.microsoft.com/office/infopath/2007/PartnerControls"/>
    </lcf76f155ced4ddcb4097134ff3c332f>
    <Images xmlns="b2ae5c65-8816-461d-8ac2-ea6910ccd7d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A8B8745-D6C0-412A-9AB1-D48962130A90}"/>
</file>

<file path=customXml/itemProps2.xml><?xml version="1.0" encoding="utf-8"?>
<ds:datastoreItem xmlns:ds="http://schemas.openxmlformats.org/officeDocument/2006/customXml" ds:itemID="{9A69B275-F6E7-48C0-A054-9C08AA864E9A}">
  <ds:schemaRefs>
    <ds:schemaRef ds:uri="03e7a2a3-2db9-4b75-9932-c5349ab6d1ab"/>
    <ds:schemaRef ds:uri="http://schemas.microsoft.com/office/2006/documentManagement/types"/>
    <ds:schemaRef ds:uri="http://purl.org/dc/elements/1.1/"/>
    <ds:schemaRef ds:uri="http://schemas.microsoft.com/office/2006/metadata/properties"/>
    <ds:schemaRef ds:uri="http://www.w3.org/XML/1998/namespace"/>
    <ds:schemaRef ds:uri="3f2885b7-1758-4293-b783-ea6f017b8eed"/>
    <ds:schemaRef ds:uri="http://schemas.openxmlformats.org/package/2006/metadata/core-properties"/>
    <ds:schemaRef ds:uri="http://schemas.microsoft.com/office/infopath/2007/PartnerControls"/>
    <ds:schemaRef ds:uri="http://purl.org/dc/dcmitype/"/>
    <ds:schemaRef ds:uri="http://purl.org/dc/terms/"/>
  </ds:schemaRefs>
</ds:datastoreItem>
</file>

<file path=customXml/itemProps3.xml><?xml version="1.0" encoding="utf-8"?>
<ds:datastoreItem xmlns:ds="http://schemas.openxmlformats.org/officeDocument/2006/customXml" ds:itemID="{2324A668-BD4F-4E4C-8E9F-06A97550B27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1185</Words>
  <Application>Microsoft Office PowerPoint</Application>
  <PresentationFormat>On-screen Show (4:3)</PresentationFormat>
  <Paragraphs>85</Paragraphs>
  <Slides>7</Slides>
  <Notes>7</Notes>
  <HiddenSlides>3</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Arial</vt:lpstr>
      <vt:lpstr>Calibri</vt:lpstr>
      <vt:lpstr>Office Theme</vt:lpstr>
      <vt:lpstr>PowerPoint Presentation</vt:lpstr>
      <vt:lpstr>Latest information available</vt:lpstr>
      <vt:lpstr>Important things to be  aware of</vt:lpstr>
      <vt:lpstr>WellSouth support  and next steps</vt:lpstr>
      <vt:lpstr>What happened and  current status</vt:lpstr>
      <vt:lpstr>What practices are expected  to do now</vt:lpstr>
      <vt:lpstr>Who is responsible for  notifications and follow up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 Subtitle of the presentation</dc:title>
  <dc:creator>Michelle Norman</dc:creator>
  <cp:lastModifiedBy>Frederique Gulcher</cp:lastModifiedBy>
  <cp:revision>1</cp:revision>
  <dcterms:created xsi:type="dcterms:W3CDTF">2021-02-18T02:12:12Z</dcterms:created>
  <dcterms:modified xsi:type="dcterms:W3CDTF">2026-01-06T19:59:03Z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0x010100A1A59FF30510EE4AB50EBACB950358BA</vt:lpwstr>
  </property>
</Properties>
</file>