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0" r:id="rId5"/>
    <p:sldId id="278" r:id="rId6"/>
    <p:sldId id="277" r:id="rId7"/>
    <p:sldId id="261" r:id="rId8"/>
    <p:sldId id="275" r:id="rId9"/>
    <p:sldId id="272" r:id="rId10"/>
    <p:sldId id="263" r:id="rId11"/>
    <p:sldId id="273" r:id="rId12"/>
    <p:sldId id="264" r:id="rId13"/>
    <p:sldId id="265" r:id="rId14"/>
    <p:sldId id="274" r:id="rId15"/>
    <p:sldId id="267" r:id="rId16"/>
    <p:sldId id="266" r:id="rId17"/>
    <p:sldId id="268" r:id="rId18"/>
    <p:sldId id="276" r:id="rId19"/>
    <p:sldId id="270" r:id="rId20"/>
    <p:sldId id="271"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E49"/>
    <a:srgbClr val="F17460"/>
    <a:srgbClr val="636466"/>
    <a:srgbClr val="96C75A"/>
    <a:srgbClr val="55B6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E6809-5A3F-4E49-9CCE-C9725D5323B4}" v="38" dt="2023-05-15T22:27:28.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2" autoAdjust="0"/>
    <p:restoredTop sz="93249" autoAdjust="0"/>
  </p:normalViewPr>
  <p:slideViewPr>
    <p:cSldViewPr snapToGrid="0">
      <p:cViewPr varScale="1">
        <p:scale>
          <a:sx n="60" d="100"/>
          <a:sy n="60" d="100"/>
        </p:scale>
        <p:origin x="1460" y="36"/>
      </p:cViewPr>
      <p:guideLst>
        <p:guide orient="horz" pos="2160"/>
        <p:guide pos="2880"/>
      </p:guideLst>
    </p:cSldViewPr>
  </p:slideViewPr>
  <p:notesTextViewPr>
    <p:cViewPr>
      <p:scale>
        <a:sx n="1" d="1"/>
        <a:sy n="1" d="1"/>
      </p:scale>
      <p:origin x="0" y="0"/>
    </p:cViewPr>
  </p:notesTextViewPr>
  <p:notesViewPr>
    <p:cSldViewPr snapToGrid="0">
      <p:cViewPr varScale="1">
        <p:scale>
          <a:sx n="45" d="100"/>
          <a:sy n="45" d="100"/>
        </p:scale>
        <p:origin x="282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Redfearn" userId="2085ba77-b582-41f3-98bb-11f05215da28" providerId="ADAL" clId="{A3FE6809-5A3F-4E49-9CCE-C9725D5323B4}"/>
    <pc:docChg chg="undo redo custSel addSld delSld modSld sldOrd">
      <pc:chgData name="Sarah Redfearn" userId="2085ba77-b582-41f3-98bb-11f05215da28" providerId="ADAL" clId="{A3FE6809-5A3F-4E49-9CCE-C9725D5323B4}" dt="2023-05-15T22:28:41.428" v="5260" actId="20577"/>
      <pc:docMkLst>
        <pc:docMk/>
      </pc:docMkLst>
      <pc:sldChg chg="modNotes">
        <pc:chgData name="Sarah Redfearn" userId="2085ba77-b582-41f3-98bb-11f05215da28" providerId="ADAL" clId="{A3FE6809-5A3F-4E49-9CCE-C9725D5323B4}" dt="2023-05-08T23:50:12.551" v="142" actId="6549"/>
        <pc:sldMkLst>
          <pc:docMk/>
          <pc:sldMk cId="2427471961" sldId="260"/>
        </pc:sldMkLst>
      </pc:sldChg>
      <pc:sldChg chg="addSp delSp modSp mod modNotesTx">
        <pc:chgData name="Sarah Redfearn" userId="2085ba77-b582-41f3-98bb-11f05215da28" providerId="ADAL" clId="{A3FE6809-5A3F-4E49-9CCE-C9725D5323B4}" dt="2023-05-15T22:17:53.165" v="5222" actId="20577"/>
        <pc:sldMkLst>
          <pc:docMk/>
          <pc:sldMk cId="3439979288" sldId="261"/>
        </pc:sldMkLst>
        <pc:spChg chg="mod">
          <ac:chgData name="Sarah Redfearn" userId="2085ba77-b582-41f3-98bb-11f05215da28" providerId="ADAL" clId="{A3FE6809-5A3F-4E49-9CCE-C9725D5323B4}" dt="2023-05-09T22:29:33.433" v="1570" actId="255"/>
          <ac:spMkLst>
            <pc:docMk/>
            <pc:sldMk cId="3439979288" sldId="261"/>
            <ac:spMk id="2" creationId="{00000000-0000-0000-0000-000000000000}"/>
          </ac:spMkLst>
        </pc:spChg>
        <pc:spChg chg="add mod">
          <ac:chgData name="Sarah Redfearn" userId="2085ba77-b582-41f3-98bb-11f05215da28" providerId="ADAL" clId="{A3FE6809-5A3F-4E49-9CCE-C9725D5323B4}" dt="2023-05-09T22:40:30.993" v="1622" actId="1076"/>
          <ac:spMkLst>
            <pc:docMk/>
            <pc:sldMk cId="3439979288" sldId="261"/>
            <ac:spMk id="4" creationId="{6632421A-15E8-4455-3655-2C4425E6B185}"/>
          </ac:spMkLst>
        </pc:spChg>
        <pc:spChg chg="add del mod">
          <ac:chgData name="Sarah Redfearn" userId="2085ba77-b582-41f3-98bb-11f05215da28" providerId="ADAL" clId="{A3FE6809-5A3F-4E49-9CCE-C9725D5323B4}" dt="2023-05-09T01:24:40.713" v="392"/>
          <ac:spMkLst>
            <pc:docMk/>
            <pc:sldMk cId="3439979288" sldId="261"/>
            <ac:spMk id="5" creationId="{2370AD25-DC96-A8E0-912D-B8738869F168}"/>
          </ac:spMkLst>
        </pc:spChg>
        <pc:spChg chg="mod">
          <ac:chgData name="Sarah Redfearn" userId="2085ba77-b582-41f3-98bb-11f05215da28" providerId="ADAL" clId="{A3FE6809-5A3F-4E49-9CCE-C9725D5323B4}" dt="2023-05-15T22:17:53.165" v="5222" actId="20577"/>
          <ac:spMkLst>
            <pc:docMk/>
            <pc:sldMk cId="3439979288" sldId="261"/>
            <ac:spMk id="6" creationId="{DFD96C34-8F16-4CC0-95A9-F4B05350DD30}"/>
          </ac:spMkLst>
        </pc:spChg>
        <pc:spChg chg="del mod">
          <ac:chgData name="Sarah Redfearn" userId="2085ba77-b582-41f3-98bb-11f05215da28" providerId="ADAL" clId="{A3FE6809-5A3F-4E49-9CCE-C9725D5323B4}" dt="2023-05-09T22:40:11.158" v="1621"/>
          <ac:spMkLst>
            <pc:docMk/>
            <pc:sldMk cId="3439979288" sldId="261"/>
            <ac:spMk id="7" creationId="{0CC524FD-65B6-4792-9217-8221B1C4581E}"/>
          </ac:spMkLst>
        </pc:spChg>
        <pc:spChg chg="add del mod">
          <ac:chgData name="Sarah Redfearn" userId="2085ba77-b582-41f3-98bb-11f05215da28" providerId="ADAL" clId="{A3FE6809-5A3F-4E49-9CCE-C9725D5323B4}" dt="2023-05-09T01:24:40.713" v="394"/>
          <ac:spMkLst>
            <pc:docMk/>
            <pc:sldMk cId="3439979288" sldId="261"/>
            <ac:spMk id="8" creationId="{0A61B08D-1354-7E95-4941-3BC176F0D31D}"/>
          </ac:spMkLst>
        </pc:spChg>
        <pc:spChg chg="del mod">
          <ac:chgData name="Sarah Redfearn" userId="2085ba77-b582-41f3-98bb-11f05215da28" providerId="ADAL" clId="{A3FE6809-5A3F-4E49-9CCE-C9725D5323B4}" dt="2023-05-09T00:21:33.704" v="378"/>
          <ac:spMkLst>
            <pc:docMk/>
            <pc:sldMk cId="3439979288" sldId="261"/>
            <ac:spMk id="8" creationId="{6A4FAE8A-E105-42F4-B87D-1224CFF7303D}"/>
          </ac:spMkLst>
        </pc:spChg>
        <pc:spChg chg="add del mod">
          <ac:chgData name="Sarah Redfearn" userId="2085ba77-b582-41f3-98bb-11f05215da28" providerId="ADAL" clId="{A3FE6809-5A3F-4E49-9CCE-C9725D5323B4}" dt="2023-05-09T01:25:20.856" v="401"/>
          <ac:spMkLst>
            <pc:docMk/>
            <pc:sldMk cId="3439979288" sldId="261"/>
            <ac:spMk id="9" creationId="{207BBCFA-46C5-3CC0-0AA5-B7D3A39092CB}"/>
          </ac:spMkLst>
        </pc:spChg>
        <pc:spChg chg="add del mod">
          <ac:chgData name="Sarah Redfearn" userId="2085ba77-b582-41f3-98bb-11f05215da28" providerId="ADAL" clId="{A3FE6809-5A3F-4E49-9CCE-C9725D5323B4}" dt="2023-05-09T01:25:20.857" v="403"/>
          <ac:spMkLst>
            <pc:docMk/>
            <pc:sldMk cId="3439979288" sldId="261"/>
            <ac:spMk id="10" creationId="{2AB8E065-31A1-460B-DB8A-93286C0D8BC5}"/>
          </ac:spMkLst>
        </pc:spChg>
        <pc:picChg chg="add mod">
          <ac:chgData name="Sarah Redfearn" userId="2085ba77-b582-41f3-98bb-11f05215da28" providerId="ADAL" clId="{A3FE6809-5A3F-4E49-9CCE-C9725D5323B4}" dt="2023-05-09T22:44:33.041" v="1633" actId="14100"/>
          <ac:picMkLst>
            <pc:docMk/>
            <pc:sldMk cId="3439979288" sldId="261"/>
            <ac:picMk id="3" creationId="{0AE7CD5C-49F2-5C3E-CFD3-60EA97D8A919}"/>
          </ac:picMkLst>
        </pc:picChg>
        <pc:picChg chg="del mod">
          <ac:chgData name="Sarah Redfearn" userId="2085ba77-b582-41f3-98bb-11f05215da28" providerId="ADAL" clId="{A3FE6809-5A3F-4E49-9CCE-C9725D5323B4}" dt="2023-05-09T22:44:15.100" v="1629" actId="21"/>
          <ac:picMkLst>
            <pc:docMk/>
            <pc:sldMk cId="3439979288" sldId="261"/>
            <ac:picMk id="1026" creationId="{03FE2990-D56E-4C4F-90EB-3B77F5682835}"/>
          </ac:picMkLst>
        </pc:picChg>
      </pc:sldChg>
      <pc:sldChg chg="addSp delSp modSp mod modNotesTx">
        <pc:chgData name="Sarah Redfearn" userId="2085ba77-b582-41f3-98bb-11f05215da28" providerId="ADAL" clId="{A3FE6809-5A3F-4E49-9CCE-C9725D5323B4}" dt="2023-05-09T23:49:58.098" v="3946" actId="313"/>
        <pc:sldMkLst>
          <pc:docMk/>
          <pc:sldMk cId="2050088340" sldId="263"/>
        </pc:sldMkLst>
        <pc:spChg chg="mod">
          <ac:chgData name="Sarah Redfearn" userId="2085ba77-b582-41f3-98bb-11f05215da28" providerId="ADAL" clId="{A3FE6809-5A3F-4E49-9CCE-C9725D5323B4}" dt="2023-05-09T23:33:14.453" v="2653" actId="255"/>
          <ac:spMkLst>
            <pc:docMk/>
            <pc:sldMk cId="2050088340" sldId="263"/>
            <ac:spMk id="5" creationId="{C4480D6E-02C7-454E-9EBF-9062854700F0}"/>
          </ac:spMkLst>
        </pc:spChg>
        <pc:spChg chg="add mod">
          <ac:chgData name="Sarah Redfearn" userId="2085ba77-b582-41f3-98bb-11f05215da28" providerId="ADAL" clId="{A3FE6809-5A3F-4E49-9CCE-C9725D5323B4}" dt="2023-05-09T23:49:58.098" v="3946" actId="313"/>
          <ac:spMkLst>
            <pc:docMk/>
            <pc:sldMk cId="2050088340" sldId="263"/>
            <ac:spMk id="6" creationId="{D202AFDB-A398-A75C-5734-F44EF31BEFC3}"/>
          </ac:spMkLst>
        </pc:spChg>
        <pc:spChg chg="del mod">
          <ac:chgData name="Sarah Redfearn" userId="2085ba77-b582-41f3-98bb-11f05215da28" providerId="ADAL" clId="{A3FE6809-5A3F-4E49-9CCE-C9725D5323B4}" dt="2023-05-09T01:29:15.568" v="430"/>
          <ac:spMkLst>
            <pc:docMk/>
            <pc:sldMk cId="2050088340" sldId="263"/>
            <ac:spMk id="9" creationId="{9E3B522F-F409-4045-B099-0C77A241678A}"/>
          </ac:spMkLst>
        </pc:spChg>
        <pc:spChg chg="del mod">
          <ac:chgData name="Sarah Redfearn" userId="2085ba77-b582-41f3-98bb-11f05215da28" providerId="ADAL" clId="{A3FE6809-5A3F-4E49-9CCE-C9725D5323B4}" dt="2023-05-09T01:29:15.569" v="432"/>
          <ac:spMkLst>
            <pc:docMk/>
            <pc:sldMk cId="2050088340" sldId="263"/>
            <ac:spMk id="10" creationId="{232CE574-71B2-4788-8B5F-94844578712A}"/>
          </ac:spMkLst>
        </pc:spChg>
      </pc:sldChg>
      <pc:sldChg chg="modNotesTx">
        <pc:chgData name="Sarah Redfearn" userId="2085ba77-b582-41f3-98bb-11f05215da28" providerId="ADAL" clId="{A3FE6809-5A3F-4E49-9CCE-C9725D5323B4}" dt="2023-05-09T23:21:53.699" v="2434" actId="20577"/>
        <pc:sldMkLst>
          <pc:docMk/>
          <pc:sldMk cId="3208527227" sldId="264"/>
        </pc:sldMkLst>
      </pc:sldChg>
      <pc:sldChg chg="addSp delSp modSp mod">
        <pc:chgData name="Sarah Redfearn" userId="2085ba77-b582-41f3-98bb-11f05215da28" providerId="ADAL" clId="{A3FE6809-5A3F-4E49-9CCE-C9725D5323B4}" dt="2023-05-09T21:56:58.366" v="1071" actId="20577"/>
        <pc:sldMkLst>
          <pc:docMk/>
          <pc:sldMk cId="2816508952" sldId="265"/>
        </pc:sldMkLst>
        <pc:spChg chg="mod">
          <ac:chgData name="Sarah Redfearn" userId="2085ba77-b582-41f3-98bb-11f05215da28" providerId="ADAL" clId="{A3FE6809-5A3F-4E49-9CCE-C9725D5323B4}" dt="2023-05-09T21:56:28.840" v="1008" actId="6549"/>
          <ac:spMkLst>
            <pc:docMk/>
            <pc:sldMk cId="2816508952" sldId="265"/>
            <ac:spMk id="5" creationId="{C4480D6E-02C7-454E-9EBF-9062854700F0}"/>
          </ac:spMkLst>
        </pc:spChg>
        <pc:spChg chg="add mod">
          <ac:chgData name="Sarah Redfearn" userId="2085ba77-b582-41f3-98bb-11f05215da28" providerId="ADAL" clId="{A3FE6809-5A3F-4E49-9CCE-C9725D5323B4}" dt="2023-05-09T21:56:58.366" v="1071" actId="20577"/>
          <ac:spMkLst>
            <pc:docMk/>
            <pc:sldMk cId="2816508952" sldId="265"/>
            <ac:spMk id="6" creationId="{90AE8D99-0169-5BD6-5674-978E33CC6271}"/>
          </ac:spMkLst>
        </pc:spChg>
        <pc:spChg chg="del mod">
          <ac:chgData name="Sarah Redfearn" userId="2085ba77-b582-41f3-98bb-11f05215da28" providerId="ADAL" clId="{A3FE6809-5A3F-4E49-9CCE-C9725D5323B4}" dt="2023-05-09T01:40:22.731" v="842"/>
          <ac:spMkLst>
            <pc:docMk/>
            <pc:sldMk cId="2816508952" sldId="265"/>
            <ac:spMk id="9" creationId="{BD3115F0-0F7E-47DB-856F-57352137E68E}"/>
          </ac:spMkLst>
        </pc:spChg>
        <pc:spChg chg="del mod">
          <ac:chgData name="Sarah Redfearn" userId="2085ba77-b582-41f3-98bb-11f05215da28" providerId="ADAL" clId="{A3FE6809-5A3F-4E49-9CCE-C9725D5323B4}" dt="2023-05-09T01:40:22.733" v="844"/>
          <ac:spMkLst>
            <pc:docMk/>
            <pc:sldMk cId="2816508952" sldId="265"/>
            <ac:spMk id="10" creationId="{C8389046-4FCA-40B7-A2CF-D0F82B83ACC2}"/>
          </ac:spMkLst>
        </pc:spChg>
      </pc:sldChg>
      <pc:sldChg chg="modSp mod">
        <pc:chgData name="Sarah Redfearn" userId="2085ba77-b582-41f3-98bb-11f05215da28" providerId="ADAL" clId="{A3FE6809-5A3F-4E49-9CCE-C9725D5323B4}" dt="2023-05-09T22:21:45.875" v="1565" actId="20577"/>
        <pc:sldMkLst>
          <pc:docMk/>
          <pc:sldMk cId="1691981459" sldId="266"/>
        </pc:sldMkLst>
        <pc:spChg chg="mod">
          <ac:chgData name="Sarah Redfearn" userId="2085ba77-b582-41f3-98bb-11f05215da28" providerId="ADAL" clId="{A3FE6809-5A3F-4E49-9CCE-C9725D5323B4}" dt="2023-05-09T22:16:01.244" v="1304" actId="1076"/>
          <ac:spMkLst>
            <pc:docMk/>
            <pc:sldMk cId="1691981459" sldId="266"/>
            <ac:spMk id="4" creationId="{47AC8236-3007-4E38-9F72-98B5E35358D9}"/>
          </ac:spMkLst>
        </pc:spChg>
        <pc:spChg chg="mod">
          <ac:chgData name="Sarah Redfearn" userId="2085ba77-b582-41f3-98bb-11f05215da28" providerId="ADAL" clId="{A3FE6809-5A3F-4E49-9CCE-C9725D5323B4}" dt="2023-05-09T22:21:45.875" v="1565" actId="20577"/>
          <ac:spMkLst>
            <pc:docMk/>
            <pc:sldMk cId="1691981459" sldId="266"/>
            <ac:spMk id="5" creationId="{C4480D6E-02C7-454E-9EBF-9062854700F0}"/>
          </ac:spMkLst>
        </pc:spChg>
        <pc:picChg chg="mod">
          <ac:chgData name="Sarah Redfearn" userId="2085ba77-b582-41f3-98bb-11f05215da28" providerId="ADAL" clId="{A3FE6809-5A3F-4E49-9CCE-C9725D5323B4}" dt="2023-05-09T22:18:28.205" v="1467" actId="14100"/>
          <ac:picMkLst>
            <pc:docMk/>
            <pc:sldMk cId="1691981459" sldId="266"/>
            <ac:picMk id="6146" creationId="{8FFAB254-ABD5-4F88-952E-90AB50E1B9A5}"/>
          </ac:picMkLst>
        </pc:picChg>
      </pc:sldChg>
      <pc:sldChg chg="delSp modSp mod ord modNotesTx">
        <pc:chgData name="Sarah Redfearn" userId="2085ba77-b582-41f3-98bb-11f05215da28" providerId="ADAL" clId="{A3FE6809-5A3F-4E49-9CCE-C9725D5323B4}" dt="2023-05-10T00:03:39.859" v="4426" actId="313"/>
        <pc:sldMkLst>
          <pc:docMk/>
          <pc:sldMk cId="1892837079" sldId="267"/>
        </pc:sldMkLst>
        <pc:spChg chg="del mod">
          <ac:chgData name="Sarah Redfearn" userId="2085ba77-b582-41f3-98bb-11f05215da28" providerId="ADAL" clId="{A3FE6809-5A3F-4E49-9CCE-C9725D5323B4}" dt="2023-05-09T22:11:24.027" v="1162" actId="478"/>
          <ac:spMkLst>
            <pc:docMk/>
            <pc:sldMk cId="1892837079" sldId="267"/>
            <ac:spMk id="5" creationId="{C4480D6E-02C7-454E-9EBF-9062854700F0}"/>
          </ac:spMkLst>
        </pc:spChg>
        <pc:spChg chg="mod">
          <ac:chgData name="Sarah Redfearn" userId="2085ba77-b582-41f3-98bb-11f05215da28" providerId="ADAL" clId="{A3FE6809-5A3F-4E49-9CCE-C9725D5323B4}" dt="2023-05-09T22:28:25.155" v="1569" actId="20577"/>
          <ac:spMkLst>
            <pc:docMk/>
            <pc:sldMk cId="1892837079" sldId="267"/>
            <ac:spMk id="6" creationId="{24C47B34-CB36-43EB-B517-B9A61EB53D4A}"/>
          </ac:spMkLst>
        </pc:spChg>
      </pc:sldChg>
      <pc:sldChg chg="modSp mod modNotesTx">
        <pc:chgData name="Sarah Redfearn" userId="2085ba77-b582-41f3-98bb-11f05215da28" providerId="ADAL" clId="{A3FE6809-5A3F-4E49-9CCE-C9725D5323B4}" dt="2023-05-09T23:40:11.321" v="3401" actId="20577"/>
        <pc:sldMkLst>
          <pc:docMk/>
          <pc:sldMk cId="3050691771" sldId="268"/>
        </pc:sldMkLst>
        <pc:spChg chg="mod">
          <ac:chgData name="Sarah Redfearn" userId="2085ba77-b582-41f3-98bb-11f05215da28" providerId="ADAL" clId="{A3FE6809-5A3F-4E49-9CCE-C9725D5323B4}" dt="2023-05-09T23:35:50.120" v="2689" actId="20577"/>
          <ac:spMkLst>
            <pc:docMk/>
            <pc:sldMk cId="3050691771" sldId="268"/>
            <ac:spMk id="4" creationId="{47AC8236-3007-4E38-9F72-98B5E35358D9}"/>
          </ac:spMkLst>
        </pc:spChg>
        <pc:spChg chg="mod">
          <ac:chgData name="Sarah Redfearn" userId="2085ba77-b582-41f3-98bb-11f05215da28" providerId="ADAL" clId="{A3FE6809-5A3F-4E49-9CCE-C9725D5323B4}" dt="2023-05-09T23:34:46.782" v="2656" actId="6549"/>
          <ac:spMkLst>
            <pc:docMk/>
            <pc:sldMk cId="3050691771" sldId="268"/>
            <ac:spMk id="5" creationId="{C4480D6E-02C7-454E-9EBF-9062854700F0}"/>
          </ac:spMkLst>
        </pc:spChg>
      </pc:sldChg>
      <pc:sldChg chg="modSp del mod">
        <pc:chgData name="Sarah Redfearn" userId="2085ba77-b582-41f3-98bb-11f05215da28" providerId="ADAL" clId="{A3FE6809-5A3F-4E49-9CCE-C9725D5323B4}" dt="2023-05-10T00:04:17.624" v="4428" actId="2696"/>
        <pc:sldMkLst>
          <pc:docMk/>
          <pc:sldMk cId="1006758421" sldId="269"/>
        </pc:sldMkLst>
        <pc:spChg chg="mod">
          <ac:chgData name="Sarah Redfearn" userId="2085ba77-b582-41f3-98bb-11f05215da28" providerId="ADAL" clId="{A3FE6809-5A3F-4E49-9CCE-C9725D5323B4}" dt="2023-05-09T23:54:13.235" v="4170" actId="20577"/>
          <ac:spMkLst>
            <pc:docMk/>
            <pc:sldMk cId="1006758421" sldId="269"/>
            <ac:spMk id="2" creationId="{878D267D-7990-467F-B35D-7F3CCFBF25DD}"/>
          </ac:spMkLst>
        </pc:spChg>
        <pc:spChg chg="mod">
          <ac:chgData name="Sarah Redfearn" userId="2085ba77-b582-41f3-98bb-11f05215da28" providerId="ADAL" clId="{A3FE6809-5A3F-4E49-9CCE-C9725D5323B4}" dt="2023-05-10T00:04:09.143" v="4427" actId="20578"/>
          <ac:spMkLst>
            <pc:docMk/>
            <pc:sldMk cId="1006758421" sldId="269"/>
            <ac:spMk id="3" creationId="{AFBC886E-B528-44FF-9B5F-38A224542102}"/>
          </ac:spMkLst>
        </pc:spChg>
      </pc:sldChg>
      <pc:sldChg chg="modSp mod modNotesTx">
        <pc:chgData name="Sarah Redfearn" userId="2085ba77-b582-41f3-98bb-11f05215da28" providerId="ADAL" clId="{A3FE6809-5A3F-4E49-9CCE-C9725D5323B4}" dt="2023-05-10T00:14:14.939" v="5039" actId="27636"/>
        <pc:sldMkLst>
          <pc:docMk/>
          <pc:sldMk cId="3736298373" sldId="270"/>
        </pc:sldMkLst>
        <pc:spChg chg="mod">
          <ac:chgData name="Sarah Redfearn" userId="2085ba77-b582-41f3-98bb-11f05215da28" providerId="ADAL" clId="{A3FE6809-5A3F-4E49-9CCE-C9725D5323B4}" dt="2023-05-10T00:14:14.939" v="5039" actId="27636"/>
          <ac:spMkLst>
            <pc:docMk/>
            <pc:sldMk cId="3736298373" sldId="270"/>
            <ac:spMk id="3" creationId="{5AB2D669-539F-47D5-9AE8-D11E1DF77E35}"/>
          </ac:spMkLst>
        </pc:spChg>
      </pc:sldChg>
      <pc:sldChg chg="ord">
        <pc:chgData name="Sarah Redfearn" userId="2085ba77-b582-41f3-98bb-11f05215da28" providerId="ADAL" clId="{A3FE6809-5A3F-4E49-9CCE-C9725D5323B4}" dt="2023-05-09T00:01:30.262" v="318"/>
        <pc:sldMkLst>
          <pc:docMk/>
          <pc:sldMk cId="804504281" sldId="272"/>
        </pc:sldMkLst>
      </pc:sldChg>
      <pc:sldChg chg="addSp modSp new mod modNotes modNotesTx">
        <pc:chgData name="Sarah Redfearn" userId="2085ba77-b582-41f3-98bb-11f05215da28" providerId="ADAL" clId="{A3FE6809-5A3F-4E49-9CCE-C9725D5323B4}" dt="2023-05-09T23:55:51.652" v="4172"/>
        <pc:sldMkLst>
          <pc:docMk/>
          <pc:sldMk cId="302158746" sldId="273"/>
        </pc:sldMkLst>
        <pc:spChg chg="mod">
          <ac:chgData name="Sarah Redfearn" userId="2085ba77-b582-41f3-98bb-11f05215da28" providerId="ADAL" clId="{A3FE6809-5A3F-4E49-9CCE-C9725D5323B4}" dt="2023-05-09T22:46:51.593" v="1638" actId="255"/>
          <ac:spMkLst>
            <pc:docMk/>
            <pc:sldMk cId="302158746" sldId="273"/>
            <ac:spMk id="2" creationId="{8AEEBCB8-09DA-5AB2-9675-C29BBEA0FE4B}"/>
          </ac:spMkLst>
        </pc:spChg>
        <pc:spChg chg="mod">
          <ac:chgData name="Sarah Redfearn" userId="2085ba77-b582-41f3-98bb-11f05215da28" providerId="ADAL" clId="{A3FE6809-5A3F-4E49-9CCE-C9725D5323B4}" dt="2023-05-09T22:48:41.033" v="1647" actId="1076"/>
          <ac:spMkLst>
            <pc:docMk/>
            <pc:sldMk cId="302158746" sldId="273"/>
            <ac:spMk id="3" creationId="{C7C0DB34-7DA9-F14F-1312-5E0AE76792C9}"/>
          </ac:spMkLst>
        </pc:spChg>
        <pc:spChg chg="add mod">
          <ac:chgData name="Sarah Redfearn" userId="2085ba77-b582-41f3-98bb-11f05215da28" providerId="ADAL" clId="{A3FE6809-5A3F-4E49-9CCE-C9725D5323B4}" dt="2023-05-09T22:48:04.969" v="1644" actId="5793"/>
          <ac:spMkLst>
            <pc:docMk/>
            <pc:sldMk cId="302158746" sldId="273"/>
            <ac:spMk id="5" creationId="{8C449A07-6EA4-8D30-7CB8-D996DB919C77}"/>
          </ac:spMkLst>
        </pc:spChg>
      </pc:sldChg>
      <pc:sldChg chg="addSp delSp modSp new del mod">
        <pc:chgData name="Sarah Redfearn" userId="2085ba77-b582-41f3-98bb-11f05215da28" providerId="ADAL" clId="{A3FE6809-5A3F-4E49-9CCE-C9725D5323B4}" dt="2023-05-09T01:31:39.947" v="438" actId="2696"/>
        <pc:sldMkLst>
          <pc:docMk/>
          <pc:sldMk cId="544613768" sldId="273"/>
        </pc:sldMkLst>
        <pc:spChg chg="del">
          <ac:chgData name="Sarah Redfearn" userId="2085ba77-b582-41f3-98bb-11f05215da28" providerId="ADAL" clId="{A3FE6809-5A3F-4E49-9CCE-C9725D5323B4}" dt="2023-05-09T01:28:46.779" v="418"/>
          <ac:spMkLst>
            <pc:docMk/>
            <pc:sldMk cId="544613768" sldId="273"/>
            <ac:spMk id="2" creationId="{649605AC-CBA6-EB95-6F52-DF9FACF7AF9A}"/>
          </ac:spMkLst>
        </pc:spChg>
        <pc:spChg chg="add mod">
          <ac:chgData name="Sarah Redfearn" userId="2085ba77-b582-41f3-98bb-11f05215da28" providerId="ADAL" clId="{A3FE6809-5A3F-4E49-9CCE-C9725D5323B4}" dt="2023-05-09T01:31:18.059" v="437" actId="20577"/>
          <ac:spMkLst>
            <pc:docMk/>
            <pc:sldMk cId="544613768" sldId="273"/>
            <ac:spMk id="3" creationId="{6A4318B5-049A-06E6-514D-88B71D8B6978}"/>
          </ac:spMkLst>
        </pc:spChg>
      </pc:sldChg>
      <pc:sldChg chg="modSp new del mod">
        <pc:chgData name="Sarah Redfearn" userId="2085ba77-b582-41f3-98bb-11f05215da28" providerId="ADAL" clId="{A3FE6809-5A3F-4E49-9CCE-C9725D5323B4}" dt="2023-05-09T00:01:16.622" v="314" actId="2696"/>
        <pc:sldMkLst>
          <pc:docMk/>
          <pc:sldMk cId="1701548266" sldId="273"/>
        </pc:sldMkLst>
        <pc:spChg chg="mod">
          <ac:chgData name="Sarah Redfearn" userId="2085ba77-b582-41f3-98bb-11f05215da28" providerId="ADAL" clId="{A3FE6809-5A3F-4E49-9CCE-C9725D5323B4}" dt="2023-05-08T23:53:17.106" v="153" actId="20577"/>
          <ac:spMkLst>
            <pc:docMk/>
            <pc:sldMk cId="1701548266" sldId="273"/>
            <ac:spMk id="2" creationId="{32C65284-D5A8-73B8-B38A-5D6FADF6BD97}"/>
          </ac:spMkLst>
        </pc:spChg>
        <pc:spChg chg="mod">
          <ac:chgData name="Sarah Redfearn" userId="2085ba77-b582-41f3-98bb-11f05215da28" providerId="ADAL" clId="{A3FE6809-5A3F-4E49-9CCE-C9725D5323B4}" dt="2023-05-08T23:56:31.650" v="313" actId="20577"/>
          <ac:spMkLst>
            <pc:docMk/>
            <pc:sldMk cId="1701548266" sldId="273"/>
            <ac:spMk id="3" creationId="{7CB9189B-309F-D3A8-E430-FDF85350B56F}"/>
          </ac:spMkLst>
        </pc:spChg>
      </pc:sldChg>
      <pc:sldChg chg="addSp modSp new mod modNotesTx">
        <pc:chgData name="Sarah Redfearn" userId="2085ba77-b582-41f3-98bb-11f05215da28" providerId="ADAL" clId="{A3FE6809-5A3F-4E49-9CCE-C9725D5323B4}" dt="2023-05-09T23:49:04.960" v="3945"/>
        <pc:sldMkLst>
          <pc:docMk/>
          <pc:sldMk cId="4197898217" sldId="274"/>
        </pc:sldMkLst>
        <pc:spChg chg="mod">
          <ac:chgData name="Sarah Redfearn" userId="2085ba77-b582-41f3-98bb-11f05215da28" providerId="ADAL" clId="{A3FE6809-5A3F-4E49-9CCE-C9725D5323B4}" dt="2023-05-09T22:00:38.804" v="1087" actId="20577"/>
          <ac:spMkLst>
            <pc:docMk/>
            <pc:sldMk cId="4197898217" sldId="274"/>
            <ac:spMk id="2" creationId="{EB5F273B-09A0-33D8-A219-76D999337723}"/>
          </ac:spMkLst>
        </pc:spChg>
        <pc:spChg chg="mod">
          <ac:chgData name="Sarah Redfearn" userId="2085ba77-b582-41f3-98bb-11f05215da28" providerId="ADAL" clId="{A3FE6809-5A3F-4E49-9CCE-C9725D5323B4}" dt="2023-05-09T23:24:24.482" v="2486" actId="255"/>
          <ac:spMkLst>
            <pc:docMk/>
            <pc:sldMk cId="4197898217" sldId="274"/>
            <ac:spMk id="3" creationId="{586BF001-00AB-E018-7531-5A6532E5010B}"/>
          </ac:spMkLst>
        </pc:spChg>
        <pc:picChg chg="add mod">
          <ac:chgData name="Sarah Redfearn" userId="2085ba77-b582-41f3-98bb-11f05215da28" providerId="ADAL" clId="{A3FE6809-5A3F-4E49-9CCE-C9725D5323B4}" dt="2023-05-09T22:08:53.252" v="1159" actId="1076"/>
          <ac:picMkLst>
            <pc:docMk/>
            <pc:sldMk cId="4197898217" sldId="274"/>
            <ac:picMk id="4" creationId="{E35B3538-3796-7006-860F-44E5DA459505}"/>
          </ac:picMkLst>
        </pc:picChg>
      </pc:sldChg>
      <pc:sldChg chg="new del">
        <pc:chgData name="Sarah Redfearn" userId="2085ba77-b582-41f3-98bb-11f05215da28" providerId="ADAL" clId="{A3FE6809-5A3F-4E49-9CCE-C9725D5323B4}" dt="2023-05-09T22:27:04.743" v="1567" actId="2696"/>
        <pc:sldMkLst>
          <pc:docMk/>
          <pc:sldMk cId="2874389615" sldId="275"/>
        </pc:sldMkLst>
      </pc:sldChg>
      <pc:sldChg chg="addSp delSp modSp new mod modAnim modNotesTx">
        <pc:chgData name="Sarah Redfearn" userId="2085ba77-b582-41f3-98bb-11f05215da28" providerId="ADAL" clId="{A3FE6809-5A3F-4E49-9CCE-C9725D5323B4}" dt="2023-05-09T23:51:26.666" v="4097" actId="20577"/>
        <pc:sldMkLst>
          <pc:docMk/>
          <pc:sldMk cId="3204430237" sldId="275"/>
        </pc:sldMkLst>
        <pc:spChg chg="mod">
          <ac:chgData name="Sarah Redfearn" userId="2085ba77-b582-41f3-98bb-11f05215da28" providerId="ADAL" clId="{A3FE6809-5A3F-4E49-9CCE-C9725D5323B4}" dt="2023-05-09T23:04:22.818" v="2159" actId="313"/>
          <ac:spMkLst>
            <pc:docMk/>
            <pc:sldMk cId="3204430237" sldId="275"/>
            <ac:spMk id="2" creationId="{9C678543-B2BE-BEEC-E863-68C99E371FBB}"/>
          </ac:spMkLst>
        </pc:spChg>
        <pc:spChg chg="del">
          <ac:chgData name="Sarah Redfearn" userId="2085ba77-b582-41f3-98bb-11f05215da28" providerId="ADAL" clId="{A3FE6809-5A3F-4E49-9CCE-C9725D5323B4}" dt="2023-05-09T23:16:49.655" v="2160"/>
          <ac:spMkLst>
            <pc:docMk/>
            <pc:sldMk cId="3204430237" sldId="275"/>
            <ac:spMk id="3" creationId="{E69D8EE5-FCBC-F8CB-12CE-08F68EECE133}"/>
          </ac:spMkLst>
        </pc:spChg>
        <pc:picChg chg="add mod">
          <ac:chgData name="Sarah Redfearn" userId="2085ba77-b582-41f3-98bb-11f05215da28" providerId="ADAL" clId="{A3FE6809-5A3F-4E49-9CCE-C9725D5323B4}" dt="2023-05-09T23:16:49.655" v="2160"/>
          <ac:picMkLst>
            <pc:docMk/>
            <pc:sldMk cId="3204430237" sldId="275"/>
            <ac:picMk id="4" creationId="{8BC7F68F-93A8-2BD2-C3D7-42C0FB84F602}"/>
          </ac:picMkLst>
        </pc:picChg>
      </pc:sldChg>
      <pc:sldChg chg="modSp new mod">
        <pc:chgData name="Sarah Redfearn" userId="2085ba77-b582-41f3-98bb-11f05215da28" providerId="ADAL" clId="{A3FE6809-5A3F-4E49-9CCE-C9725D5323B4}" dt="2023-05-09T23:53:29.537" v="4163" actId="20577"/>
        <pc:sldMkLst>
          <pc:docMk/>
          <pc:sldMk cId="4069838464" sldId="276"/>
        </pc:sldMkLst>
        <pc:spChg chg="mod">
          <ac:chgData name="Sarah Redfearn" userId="2085ba77-b582-41f3-98bb-11f05215da28" providerId="ADAL" clId="{A3FE6809-5A3F-4E49-9CCE-C9725D5323B4}" dt="2023-05-09T23:40:54.679" v="3412" actId="20577"/>
          <ac:spMkLst>
            <pc:docMk/>
            <pc:sldMk cId="4069838464" sldId="276"/>
            <ac:spMk id="2" creationId="{2456004A-2CAA-CB89-DAAF-DBF87DB26AC5}"/>
          </ac:spMkLst>
        </pc:spChg>
        <pc:spChg chg="mod">
          <ac:chgData name="Sarah Redfearn" userId="2085ba77-b582-41f3-98bb-11f05215da28" providerId="ADAL" clId="{A3FE6809-5A3F-4E49-9CCE-C9725D5323B4}" dt="2023-05-09T23:53:29.537" v="4163" actId="20577"/>
          <ac:spMkLst>
            <pc:docMk/>
            <pc:sldMk cId="4069838464" sldId="276"/>
            <ac:spMk id="3" creationId="{053038A9-1411-E1CB-8677-6AB980C23F83}"/>
          </ac:spMkLst>
        </pc:spChg>
      </pc:sldChg>
      <pc:sldChg chg="modSp new mod">
        <pc:chgData name="Sarah Redfearn" userId="2085ba77-b582-41f3-98bb-11f05215da28" providerId="ADAL" clId="{A3FE6809-5A3F-4E49-9CCE-C9725D5323B4}" dt="2023-05-15T22:13:30.755" v="5204" actId="255"/>
        <pc:sldMkLst>
          <pc:docMk/>
          <pc:sldMk cId="920112666" sldId="277"/>
        </pc:sldMkLst>
        <pc:spChg chg="mod">
          <ac:chgData name="Sarah Redfearn" userId="2085ba77-b582-41f3-98bb-11f05215da28" providerId="ADAL" clId="{A3FE6809-5A3F-4E49-9CCE-C9725D5323B4}" dt="2023-05-15T22:13:30.755" v="5204" actId="255"/>
          <ac:spMkLst>
            <pc:docMk/>
            <pc:sldMk cId="920112666" sldId="277"/>
            <ac:spMk id="2" creationId="{F5847AA1-C920-9378-1DB6-D0193E7CF171}"/>
          </ac:spMkLst>
        </pc:spChg>
        <pc:spChg chg="mod">
          <ac:chgData name="Sarah Redfearn" userId="2085ba77-b582-41f3-98bb-11f05215da28" providerId="ADAL" clId="{A3FE6809-5A3F-4E49-9CCE-C9725D5323B4}" dt="2023-05-15T22:11:59.315" v="5203" actId="255"/>
          <ac:spMkLst>
            <pc:docMk/>
            <pc:sldMk cId="920112666" sldId="277"/>
            <ac:spMk id="3" creationId="{A0809E21-F81D-D690-5C96-2A449EF15BF6}"/>
          </ac:spMkLst>
        </pc:spChg>
      </pc:sldChg>
      <pc:sldChg chg="addSp delSp modSp new mod">
        <pc:chgData name="Sarah Redfearn" userId="2085ba77-b582-41f3-98bb-11f05215da28" providerId="ADAL" clId="{A3FE6809-5A3F-4E49-9CCE-C9725D5323B4}" dt="2023-05-15T22:28:41.428" v="5260" actId="20577"/>
        <pc:sldMkLst>
          <pc:docMk/>
          <pc:sldMk cId="684377866" sldId="278"/>
        </pc:sldMkLst>
        <pc:spChg chg="mod">
          <ac:chgData name="Sarah Redfearn" userId="2085ba77-b582-41f3-98bb-11f05215da28" providerId="ADAL" clId="{A3FE6809-5A3F-4E49-9CCE-C9725D5323B4}" dt="2023-05-15T22:28:41.428" v="5260" actId="20577"/>
          <ac:spMkLst>
            <pc:docMk/>
            <pc:sldMk cId="684377866" sldId="278"/>
            <ac:spMk id="2" creationId="{C3E684FD-10A2-3823-C81E-1C9433774F4A}"/>
          </ac:spMkLst>
        </pc:spChg>
        <pc:spChg chg="del">
          <ac:chgData name="Sarah Redfearn" userId="2085ba77-b582-41f3-98bb-11f05215da28" providerId="ADAL" clId="{A3FE6809-5A3F-4E49-9CCE-C9725D5323B4}" dt="2023-05-15T22:27:28.128" v="5224"/>
          <ac:spMkLst>
            <pc:docMk/>
            <pc:sldMk cId="684377866" sldId="278"/>
            <ac:spMk id="3" creationId="{51D9EA81-2DE2-9611-49B1-56891FF302DE}"/>
          </ac:spMkLst>
        </pc:spChg>
        <pc:picChg chg="add mod">
          <ac:chgData name="Sarah Redfearn" userId="2085ba77-b582-41f3-98bb-11f05215da28" providerId="ADAL" clId="{A3FE6809-5A3F-4E49-9CCE-C9725D5323B4}" dt="2023-05-15T22:27:50.577" v="5229" actId="14100"/>
          <ac:picMkLst>
            <pc:docMk/>
            <pc:sldMk cId="684377866" sldId="278"/>
            <ac:picMk id="4" creationId="{4F95635F-B519-3C8B-9751-DF20E89E52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2CB6D45-0A41-49E2-919A-C4FB55CACB03}" type="datetimeFigureOut">
              <a:rPr lang="en-NZ" smtClean="0"/>
              <a:t>16/05/2023</a:t>
            </a:fld>
            <a:endParaRPr lang="en-NZ"/>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A1044D2-2CDC-48EE-9827-436C4C4B7AA7}" type="slidenum">
              <a:rPr lang="en-NZ" smtClean="0"/>
              <a:t>‹#›</a:t>
            </a:fld>
            <a:endParaRPr lang="en-NZ"/>
          </a:p>
        </p:txBody>
      </p:sp>
    </p:spTree>
    <p:extLst>
      <p:ext uri="{BB962C8B-B14F-4D97-AF65-F5344CB8AC3E}">
        <p14:creationId xmlns:p14="http://schemas.microsoft.com/office/powerpoint/2010/main" val="98064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NZ" dirty="0"/>
              <a:t>Name who I am/ experience</a:t>
            </a:r>
          </a:p>
        </p:txBody>
      </p:sp>
      <p:sp>
        <p:nvSpPr>
          <p:cNvPr id="4" name="Slide Number Placeholder 3"/>
          <p:cNvSpPr>
            <a:spLocks noGrp="1"/>
          </p:cNvSpPr>
          <p:nvPr>
            <p:ph type="sldNum" sz="quarter" idx="5"/>
          </p:nvPr>
        </p:nvSpPr>
        <p:spPr/>
        <p:txBody>
          <a:bodyPr/>
          <a:lstStyle/>
          <a:p>
            <a:fld id="{4A1044D2-2CDC-48EE-9827-436C4C4B7AA7}" type="slidenum">
              <a:rPr lang="en-NZ" smtClean="0"/>
              <a:t>1</a:t>
            </a:fld>
            <a:endParaRPr lang="en-NZ"/>
          </a:p>
        </p:txBody>
      </p:sp>
    </p:spTree>
    <p:extLst>
      <p:ext uri="{BB962C8B-B14F-4D97-AF65-F5344CB8AC3E}">
        <p14:creationId xmlns:p14="http://schemas.microsoft.com/office/powerpoint/2010/main" val="224112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help you, please stop shouting then I can understand the problem. Do not get into a debate . Do not tolerate threats. Intervene early.</a:t>
            </a:r>
          </a:p>
          <a:p>
            <a:endParaRPr lang="en-US" dirty="0"/>
          </a:p>
          <a:p>
            <a:pPr lvl="0">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know the patient’s name then use their name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1200" dirty="0">
                <a:effectLst/>
                <a:latin typeface="Calibri" panose="020F0502020204030204" pitchFamily="34" charset="0"/>
                <a:ea typeface="Calibri" panose="020F0502020204030204" pitchFamily="34" charset="0"/>
                <a:cs typeface="Times New Roman" panose="02020603050405020304" pitchFamily="18" charset="0"/>
              </a:rPr>
              <a:t> Collin 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Mrs</a:t>
            </a:r>
            <a:r>
              <a:rPr lang="en-US" sz="1200" dirty="0">
                <a:effectLst/>
                <a:latin typeface="Calibri" panose="020F0502020204030204" pitchFamily="34" charset="0"/>
                <a:ea typeface="Calibri" panose="020F0502020204030204" pitchFamily="34" charset="0"/>
                <a:cs typeface="Times New Roman" panose="02020603050405020304" pitchFamily="18" charset="0"/>
              </a:rPr>
              <a:t> Brown. This brings the attention back to the patient and it can shift the rant.  If the patient is yelling, then say in a calm but firm voice </a:t>
            </a:r>
          </a:p>
          <a:p>
            <a:pPr marL="0" lvl="0" indent="0">
              <a:lnSpc>
                <a:spcPct val="107000"/>
              </a:lnSpc>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“Collin. I would like to hear what have to say. I can see you are distressed, but I can’t hear you while you are yelling ” </a:t>
            </a: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Pick a short phrase a stick with it. For example ‘ I want to help ‘ If they are threatening ‘ I am not having that conversation- but I am here to help…what is the problem ?’ </a:t>
            </a:r>
          </a:p>
          <a:p>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12</a:t>
            </a:fld>
            <a:endParaRPr lang="en-NZ"/>
          </a:p>
        </p:txBody>
      </p:sp>
    </p:spTree>
    <p:extLst>
      <p:ext uri="{BB962C8B-B14F-4D97-AF65-F5344CB8AC3E}">
        <p14:creationId xmlns:p14="http://schemas.microsoft.com/office/powerpoint/2010/main" val="373272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A1044D2-2CDC-48EE-9827-436C4C4B7AA7}" type="slidenum">
              <a:rPr lang="en-NZ" smtClean="0"/>
              <a:t>13</a:t>
            </a:fld>
            <a:endParaRPr lang="en-NZ"/>
          </a:p>
        </p:txBody>
      </p:sp>
    </p:spTree>
    <p:extLst>
      <p:ext uri="{BB962C8B-B14F-4D97-AF65-F5344CB8AC3E}">
        <p14:creationId xmlns:p14="http://schemas.microsoft.com/office/powerpoint/2010/main" val="330873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These kind of encounters get our fight/ flight/ freeze response going .</a:t>
            </a:r>
          </a:p>
          <a:p>
            <a:pPr marL="171450" indent="-171450">
              <a:buFontTx/>
              <a:buChar char="-"/>
            </a:pPr>
            <a:r>
              <a:rPr lang="en-US" dirty="0"/>
              <a:t>As soon as possible let someone else know what happened- and how you feel about it</a:t>
            </a:r>
          </a:p>
          <a:p>
            <a:pPr marL="171450" indent="-171450">
              <a:buFontTx/>
              <a:buChar char="-"/>
            </a:pPr>
            <a:r>
              <a:rPr lang="en-US" dirty="0"/>
              <a:t>-let you line manager know</a:t>
            </a:r>
          </a:p>
          <a:p>
            <a:pPr marL="171450" indent="-171450">
              <a:buFontTx/>
              <a:buChar char="-"/>
            </a:pPr>
            <a:r>
              <a:rPr lang="en-US" dirty="0"/>
              <a:t>If it was loud / disruptive debrief others- you may feel ok , but it might have been frightening for other staff : your role modelling how to manage is very helpful to other staff</a:t>
            </a:r>
          </a:p>
          <a:p>
            <a:pPr marL="171450" indent="-171450">
              <a:buFontTx/>
              <a:buChar char="-"/>
            </a:pPr>
            <a:r>
              <a:rPr lang="en-US" dirty="0"/>
              <a:t>- use EAP services or someone else you trust to get feedback on how you handled it – this will increase your confidence for the next time. </a:t>
            </a:r>
          </a:p>
          <a:p>
            <a:pPr marL="171450" indent="-171450">
              <a:buFontTx/>
              <a:buChar char="-"/>
            </a:pPr>
            <a:r>
              <a:rPr lang="en-US" dirty="0"/>
              <a:t>Discuss strategies for your particular situation with co- workers.</a:t>
            </a:r>
          </a:p>
          <a:p>
            <a:pPr marL="171450" indent="-171450">
              <a:buFontTx/>
              <a:buChar char="-"/>
            </a:pPr>
            <a:r>
              <a:rPr lang="en-US" dirty="0"/>
              <a:t> have a plan for emergencies – make sure you know what the policy is for your practice.</a:t>
            </a:r>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14</a:t>
            </a:fld>
            <a:endParaRPr lang="en-NZ"/>
          </a:p>
        </p:txBody>
      </p:sp>
    </p:spTree>
    <p:extLst>
      <p:ext uri="{BB962C8B-B14F-4D97-AF65-F5344CB8AC3E}">
        <p14:creationId xmlns:p14="http://schemas.microsoft.com/office/powerpoint/2010/main" val="219668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A1044D2-2CDC-48EE-9827-436C4C4B7AA7}" type="slidenum">
              <a:rPr lang="en-NZ" smtClean="0"/>
              <a:t>15</a:t>
            </a:fld>
            <a:endParaRPr lang="en-NZ"/>
          </a:p>
        </p:txBody>
      </p:sp>
    </p:spTree>
    <p:extLst>
      <p:ext uri="{BB962C8B-B14F-4D97-AF65-F5344CB8AC3E}">
        <p14:creationId xmlns:p14="http://schemas.microsoft.com/office/powerpoint/2010/main" val="16397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After the encounter. It is important for you to take a breath after these encounters. This can be hard to do, especially when other patients are waiting, but it is still important to do this.</a:t>
            </a:r>
          </a:p>
          <a:p>
            <a:endParaRPr lang="en-NZ" dirty="0"/>
          </a:p>
          <a:p>
            <a:r>
              <a:rPr lang="en-NZ" dirty="0"/>
              <a:t>Debrief with someone, if this isn’t available get a cuppa / have a break so that you can regroup before helping the next patient. </a:t>
            </a:r>
          </a:p>
          <a:p>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16</a:t>
            </a:fld>
            <a:endParaRPr lang="en-NZ"/>
          </a:p>
        </p:txBody>
      </p:sp>
    </p:spTree>
    <p:extLst>
      <p:ext uri="{BB962C8B-B14F-4D97-AF65-F5344CB8AC3E}">
        <p14:creationId xmlns:p14="http://schemas.microsoft.com/office/powerpoint/2010/main" val="388522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A1044D2-2CDC-48EE-9827-436C4C4B7AA7}" type="slidenum">
              <a:rPr lang="en-NZ" smtClean="0"/>
              <a:t>17</a:t>
            </a:fld>
            <a:endParaRPr lang="en-NZ"/>
          </a:p>
        </p:txBody>
      </p:sp>
    </p:spTree>
    <p:extLst>
      <p:ext uri="{BB962C8B-B14F-4D97-AF65-F5344CB8AC3E}">
        <p14:creationId xmlns:p14="http://schemas.microsoft.com/office/powerpoint/2010/main" val="213601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NZ" dirty="0"/>
              <a:t>Loss of a sense of safety and control – unsafe, disempowered</a:t>
            </a:r>
          </a:p>
          <a:p>
            <a:pPr marL="285750" indent="-285750">
              <a:buFont typeface="Arial" panose="020B0604020202020204" pitchFamily="34" charset="0"/>
              <a:buChar char="•"/>
            </a:pPr>
            <a:r>
              <a:rPr lang="en-NZ" dirty="0"/>
              <a:t>Loss of something that was important</a:t>
            </a:r>
          </a:p>
          <a:p>
            <a:pPr marL="285750" indent="-285750">
              <a:buFont typeface="Arial" panose="020B0604020202020204" pitchFamily="34" charset="0"/>
              <a:buChar char="•"/>
            </a:pPr>
            <a:r>
              <a:rPr lang="en-NZ" dirty="0"/>
              <a:t>May be experiencing fear or frustration</a:t>
            </a:r>
          </a:p>
          <a:p>
            <a:pPr marL="285750" indent="-285750">
              <a:buFont typeface="Arial" panose="020B0604020202020204" pitchFamily="34" charset="0"/>
              <a:buChar char="•"/>
            </a:pPr>
            <a:r>
              <a:rPr lang="en-NZ" dirty="0"/>
              <a:t>Feeling threatened in some way</a:t>
            </a:r>
          </a:p>
          <a:p>
            <a:pPr marL="285750" indent="-285750">
              <a:buFont typeface="Arial" panose="020B0604020202020204" pitchFamily="34" charset="0"/>
              <a:buChar char="•"/>
            </a:pPr>
            <a:r>
              <a:rPr lang="en-NZ" dirty="0"/>
              <a:t>Be non- judgemental about this- what is important to you might not be the same as what is important to them.</a:t>
            </a:r>
          </a:p>
          <a:p>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4</a:t>
            </a:fld>
            <a:endParaRPr lang="en-NZ"/>
          </a:p>
        </p:txBody>
      </p:sp>
    </p:spTree>
    <p:extLst>
      <p:ext uri="{BB962C8B-B14F-4D97-AF65-F5344CB8AC3E}">
        <p14:creationId xmlns:p14="http://schemas.microsoft.com/office/powerpoint/2010/main" val="364182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self aware – notice your own fight/flight freeze response – this is telling you something important – you are beginning to feel under threat.</a:t>
            </a:r>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5</a:t>
            </a:fld>
            <a:endParaRPr lang="en-NZ"/>
          </a:p>
        </p:txBody>
      </p:sp>
    </p:spTree>
    <p:extLst>
      <p:ext uri="{BB962C8B-B14F-4D97-AF65-F5344CB8AC3E}">
        <p14:creationId xmlns:p14="http://schemas.microsoft.com/office/powerpoint/2010/main" val="263662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A1044D2-2CDC-48EE-9827-436C4C4B7AA7}" type="slidenum">
              <a:rPr lang="en-NZ" smtClean="0"/>
              <a:t>6</a:t>
            </a:fld>
            <a:endParaRPr lang="en-NZ"/>
          </a:p>
        </p:txBody>
      </p:sp>
    </p:spTree>
    <p:extLst>
      <p:ext uri="{BB962C8B-B14F-4D97-AF65-F5344CB8AC3E}">
        <p14:creationId xmlns:p14="http://schemas.microsoft.com/office/powerpoint/2010/main" val="425823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person space- to explain the problem , repeat what they have said to you , so they feel heard.</a:t>
            </a:r>
          </a:p>
          <a:p>
            <a:r>
              <a:rPr lang="en-US" dirty="0"/>
              <a:t>Give them physical space – if possible offer another room / space for them to talk in private : ensure you have an escape route.</a:t>
            </a:r>
          </a:p>
          <a:p>
            <a:r>
              <a:rPr lang="en-US" dirty="0"/>
              <a:t>Obviously if they are threatening, holding a weapon – get help immediately , call the police.</a:t>
            </a:r>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7</a:t>
            </a:fld>
            <a:endParaRPr lang="en-NZ"/>
          </a:p>
        </p:txBody>
      </p:sp>
    </p:spTree>
    <p:extLst>
      <p:ext uri="{BB962C8B-B14F-4D97-AF65-F5344CB8AC3E}">
        <p14:creationId xmlns:p14="http://schemas.microsoft.com/office/powerpoint/2010/main" val="56380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B050"/>
                </a:solidFill>
              </a:rPr>
              <a:t>The more a person loses control, the less they hear your words—and the more they react to your non-verbal communication. Be mindful of your gestures, facial expressions, movements, and tone of voice. Keeping your tone and body language neutral will go a long way toward defusing a situation</a:t>
            </a:r>
            <a:r>
              <a:rPr lang="en-US" dirty="0">
                <a:solidFill>
                  <a:srgbClr val="00B050"/>
                </a:solidFill>
              </a:rPr>
              <a:t>.</a:t>
            </a:r>
          </a:p>
          <a:p>
            <a:r>
              <a:rPr lang="en-US" dirty="0">
                <a:solidFill>
                  <a:srgbClr val="00B050"/>
                </a:solidFill>
              </a:rPr>
              <a:t>For example stand side on to the person, keep your posture relaxed, don’t look at them directly, nod your head to show you understand.  Get on the same level with the person.</a:t>
            </a:r>
          </a:p>
          <a:p>
            <a:endParaRPr lang="en-US" dirty="0">
              <a:solidFill>
                <a:srgbClr val="00B050"/>
              </a:solidFill>
            </a:endParaRPr>
          </a:p>
          <a:p>
            <a:r>
              <a:rPr lang="en-US" sz="1200" dirty="0"/>
              <a:t>While you can’t control the person’s </a:t>
            </a:r>
            <a:r>
              <a:rPr lang="en-US" sz="1200" dirty="0" err="1"/>
              <a:t>behaviour</a:t>
            </a:r>
            <a:r>
              <a:rPr lang="en-US" sz="1200" dirty="0"/>
              <a:t>, how you respond to their </a:t>
            </a:r>
            <a:r>
              <a:rPr lang="en-US" sz="1200" dirty="0" err="1"/>
              <a:t>behaviour</a:t>
            </a:r>
            <a:r>
              <a:rPr lang="en-US" sz="1200" dirty="0"/>
              <a:t> will have a direct effect on whether the situation escalates or defuses. </a:t>
            </a:r>
          </a:p>
          <a:p>
            <a:r>
              <a:rPr lang="en-NZ" dirty="0"/>
              <a:t>Match the patient's stance</a:t>
            </a:r>
          </a:p>
          <a:p>
            <a:pPr lvl="1">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If the patient is standing – stand with them </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If the patient is sitting, then sit as well – match the level they are on</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If possible, move the patient to a quiet area – this holds respect for the patient and it can tell the patient that you are taking them seriously and that you want to help.  This could also distract the patient and reduce their anger.</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Be mindful of where you place yourself in the room in case you need to leave quickly.</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8</a:t>
            </a:fld>
            <a:endParaRPr lang="en-NZ"/>
          </a:p>
        </p:txBody>
      </p:sp>
    </p:spTree>
    <p:extLst>
      <p:ext uri="{BB962C8B-B14F-4D97-AF65-F5344CB8AC3E}">
        <p14:creationId xmlns:p14="http://schemas.microsoft.com/office/powerpoint/2010/main" val="180605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 their experience </a:t>
            </a:r>
          </a:p>
          <a:p>
            <a:r>
              <a:rPr lang="en-US" dirty="0"/>
              <a:t>Avoid debates</a:t>
            </a:r>
          </a:p>
          <a:p>
            <a:r>
              <a:rPr lang="en-US" dirty="0"/>
              <a:t>Be flexible where you can , be clear when there is a rule.</a:t>
            </a:r>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9</a:t>
            </a:fld>
            <a:endParaRPr lang="en-NZ"/>
          </a:p>
        </p:txBody>
      </p:sp>
    </p:spTree>
    <p:extLst>
      <p:ext uri="{BB962C8B-B14F-4D97-AF65-F5344CB8AC3E}">
        <p14:creationId xmlns:p14="http://schemas.microsoft.com/office/powerpoint/2010/main" val="287250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A1044D2-2CDC-48EE-9827-436C4C4B7AA7}" type="slidenum">
              <a:rPr lang="en-NZ" smtClean="0"/>
              <a:t>10</a:t>
            </a:fld>
            <a:endParaRPr lang="en-NZ"/>
          </a:p>
        </p:txBody>
      </p:sp>
    </p:spTree>
    <p:extLst>
      <p:ext uri="{BB962C8B-B14F-4D97-AF65-F5344CB8AC3E}">
        <p14:creationId xmlns:p14="http://schemas.microsoft.com/office/powerpoint/2010/main" val="399721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debates</a:t>
            </a:r>
          </a:p>
          <a:p>
            <a:endParaRPr lang="en-US" dirty="0"/>
          </a:p>
          <a:p>
            <a:r>
              <a:rPr lang="en-US" dirty="0"/>
              <a:t>Positive thoughts like “I can handle this” and “I know what to do” will help you maintain your own rationality and calm the person down</a:t>
            </a:r>
            <a:endParaRPr lang="en-NZ" dirty="0"/>
          </a:p>
        </p:txBody>
      </p:sp>
      <p:sp>
        <p:nvSpPr>
          <p:cNvPr id="4" name="Slide Number Placeholder 3"/>
          <p:cNvSpPr>
            <a:spLocks noGrp="1"/>
          </p:cNvSpPr>
          <p:nvPr>
            <p:ph type="sldNum" sz="quarter" idx="5"/>
          </p:nvPr>
        </p:nvSpPr>
        <p:spPr/>
        <p:txBody>
          <a:bodyPr/>
          <a:lstStyle/>
          <a:p>
            <a:fld id="{4A1044D2-2CDC-48EE-9827-436C4C4B7AA7}" type="slidenum">
              <a:rPr lang="en-NZ" smtClean="0"/>
              <a:t>11</a:t>
            </a:fld>
            <a:endParaRPr lang="en-NZ"/>
          </a:p>
        </p:txBody>
      </p:sp>
    </p:spTree>
    <p:extLst>
      <p:ext uri="{BB962C8B-B14F-4D97-AF65-F5344CB8AC3E}">
        <p14:creationId xmlns:p14="http://schemas.microsoft.com/office/powerpoint/2010/main" val="183280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solidFill>
                  <a:srgbClr val="96C75A"/>
                </a:solidFill>
              </a:defRPr>
            </a:lvl1p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NZ"/>
          </a:p>
        </p:txBody>
      </p:sp>
      <p:sp>
        <p:nvSpPr>
          <p:cNvPr id="10" name="TextBox 9"/>
          <p:cNvSpPr txBox="1"/>
          <p:nvPr userDrawn="1"/>
        </p:nvSpPr>
        <p:spPr>
          <a:xfrm>
            <a:off x="9396537" y="274640"/>
            <a:ext cx="1301959" cy="646331"/>
          </a:xfrm>
          <a:prstGeom prst="rect">
            <a:avLst/>
          </a:prstGeom>
          <a:noFill/>
          <a:ln>
            <a:solidFill>
              <a:schemeClr val="tx1"/>
            </a:solidFill>
          </a:ln>
        </p:spPr>
        <p:txBody>
          <a:bodyPr wrap="none" rtlCol="0">
            <a:spAutoFit/>
          </a:bodyPr>
          <a:lstStyle/>
          <a:p>
            <a:r>
              <a:rPr lang="en-NZ" sz="900" dirty="0"/>
              <a:t>Font – Calibri</a:t>
            </a:r>
          </a:p>
          <a:p>
            <a:r>
              <a:rPr lang="en-NZ" sz="900" dirty="0">
                <a:solidFill>
                  <a:srgbClr val="96C75A"/>
                </a:solidFill>
              </a:rPr>
              <a:t>Title –</a:t>
            </a:r>
            <a:r>
              <a:rPr lang="en-NZ" sz="900" baseline="0" dirty="0">
                <a:solidFill>
                  <a:srgbClr val="96C75A"/>
                </a:solidFill>
              </a:rPr>
              <a:t> always Green</a:t>
            </a:r>
          </a:p>
          <a:p>
            <a:r>
              <a:rPr lang="en-NZ" sz="900" baseline="0" dirty="0">
                <a:solidFill>
                  <a:srgbClr val="636466"/>
                </a:solidFill>
              </a:rPr>
              <a:t>Sub-titles – always Grey</a:t>
            </a:r>
          </a:p>
          <a:p>
            <a:r>
              <a:rPr lang="en-NZ" sz="900" dirty="0"/>
              <a:t>Body -</a:t>
            </a:r>
            <a:r>
              <a:rPr lang="en-NZ" sz="900" baseline="0" dirty="0"/>
              <a:t> Black</a:t>
            </a:r>
            <a:endParaRPr lang="en-NZ" sz="900" dirty="0"/>
          </a:p>
        </p:txBody>
      </p:sp>
    </p:spTree>
    <p:extLst>
      <p:ext uri="{BB962C8B-B14F-4D97-AF65-F5344CB8AC3E}">
        <p14:creationId xmlns:p14="http://schemas.microsoft.com/office/powerpoint/2010/main" val="113012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4807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60340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96C75A"/>
                </a:solidFill>
              </a:defRPr>
            </a:lvl1pPr>
          </a:lstStyle>
          <a:p>
            <a:r>
              <a:rPr lang="en-US"/>
              <a:t>Click to edit Master title style</a:t>
            </a:r>
            <a:endParaRPr lang="en-NZ"/>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87444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434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96C75A"/>
                </a:solidFill>
              </a:defRPr>
            </a:lvl1pPr>
          </a:lstStyle>
          <a:p>
            <a:r>
              <a:rPr lang="en-US"/>
              <a:t>Click to edit Master title style</a:t>
            </a:r>
            <a:endParaRPr lang="en-NZ"/>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42260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6C75A"/>
                </a:solidFill>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4876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6C75A"/>
                </a:solidFill>
              </a:defRPr>
            </a:lvl1pPr>
          </a:lstStyle>
          <a:p>
            <a:r>
              <a:rPr lang="en-US"/>
              <a:t>Click to edit Master title style</a:t>
            </a:r>
            <a:endParaRPr lang="en-NZ"/>
          </a:p>
        </p:txBody>
      </p:sp>
    </p:spTree>
    <p:extLst>
      <p:ext uri="{BB962C8B-B14F-4D97-AF65-F5344CB8AC3E}">
        <p14:creationId xmlns:p14="http://schemas.microsoft.com/office/powerpoint/2010/main" val="135165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19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Tree>
    <p:extLst>
      <p:ext uri="{BB962C8B-B14F-4D97-AF65-F5344CB8AC3E}">
        <p14:creationId xmlns:p14="http://schemas.microsoft.com/office/powerpoint/2010/main" val="263236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Tree>
    <p:extLst>
      <p:ext uri="{BB962C8B-B14F-4D97-AF65-F5344CB8AC3E}">
        <p14:creationId xmlns:p14="http://schemas.microsoft.com/office/powerpoint/2010/main" val="200804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9" name="Picture 8">
            <a:extLst>
              <a:ext uri="{FF2B5EF4-FFF2-40B4-BE49-F238E27FC236}">
                <a16:creationId xmlns:a16="http://schemas.microsoft.com/office/drawing/2014/main" id="{71685088-0218-4FED-AC57-E778981720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426528"/>
            <a:ext cx="9144000" cy="431472"/>
          </a:xfrm>
          <a:prstGeom prst="rect">
            <a:avLst/>
          </a:prstGeom>
        </p:spPr>
      </p:pic>
      <p:pic>
        <p:nvPicPr>
          <p:cNvPr id="10" name="Picture 9">
            <a:extLst>
              <a:ext uri="{FF2B5EF4-FFF2-40B4-BE49-F238E27FC236}">
                <a16:creationId xmlns:a16="http://schemas.microsoft.com/office/drawing/2014/main" id="{D379FCEB-A589-4DDA-9B3B-CC775DCB81C3}"/>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6595355" y="24395"/>
            <a:ext cx="2548645" cy="841134"/>
          </a:xfrm>
          <a:prstGeom prst="rect">
            <a:avLst/>
          </a:prstGeom>
        </p:spPr>
      </p:pic>
    </p:spTree>
    <p:extLst>
      <p:ext uri="{BB962C8B-B14F-4D97-AF65-F5344CB8AC3E}">
        <p14:creationId xmlns:p14="http://schemas.microsoft.com/office/powerpoint/2010/main" val="241970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rgbClr val="636466"/>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MOeuoNP-fy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MOeuoNP-fy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FuengFNDCiA?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NZ" sz="4050" dirty="0"/>
              <a:t>De Escalation Webinar</a:t>
            </a:r>
            <a:endParaRPr lang="en-NZ" sz="2400" dirty="0"/>
          </a:p>
        </p:txBody>
      </p:sp>
    </p:spTree>
    <p:extLst>
      <p:ext uri="{BB962C8B-B14F-4D97-AF65-F5344CB8AC3E}">
        <p14:creationId xmlns:p14="http://schemas.microsoft.com/office/powerpoint/2010/main" val="242747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5A92-AD73-4A90-B9D1-58B527E4AAF2}"/>
              </a:ext>
            </a:extLst>
          </p:cNvPr>
          <p:cNvSpPr>
            <a:spLocks noGrp="1"/>
          </p:cNvSpPr>
          <p:nvPr>
            <p:ph type="title"/>
          </p:nvPr>
        </p:nvSpPr>
        <p:spPr/>
        <p:txBody>
          <a:bodyPr/>
          <a:lstStyle/>
          <a:p>
            <a:r>
              <a:rPr lang="en-NZ" dirty="0"/>
              <a:t>What you can do</a:t>
            </a:r>
          </a:p>
        </p:txBody>
      </p:sp>
      <p:sp>
        <p:nvSpPr>
          <p:cNvPr id="4" name="TextBox 3">
            <a:extLst>
              <a:ext uri="{FF2B5EF4-FFF2-40B4-BE49-F238E27FC236}">
                <a16:creationId xmlns:a16="http://schemas.microsoft.com/office/drawing/2014/main" id="{47AC8236-3007-4E38-9F72-98B5E35358D9}"/>
              </a:ext>
            </a:extLst>
          </p:cNvPr>
          <p:cNvSpPr txBox="1"/>
          <p:nvPr/>
        </p:nvSpPr>
        <p:spPr>
          <a:xfrm>
            <a:off x="648070" y="1526954"/>
            <a:ext cx="7155402" cy="923330"/>
          </a:xfrm>
          <a:prstGeom prst="rect">
            <a:avLst/>
          </a:prstGeom>
          <a:noFill/>
        </p:spPr>
        <p:txBody>
          <a:bodyPr wrap="square" rtlCol="0">
            <a:spAutoFit/>
          </a:bodyPr>
          <a:lstStyle/>
          <a:p>
            <a:r>
              <a:rPr lang="en-NZ" sz="5400" dirty="0"/>
              <a:t>EMPATHY</a:t>
            </a:r>
          </a:p>
        </p:txBody>
      </p:sp>
      <p:sp>
        <p:nvSpPr>
          <p:cNvPr id="5" name="TextBox 4">
            <a:extLst>
              <a:ext uri="{FF2B5EF4-FFF2-40B4-BE49-F238E27FC236}">
                <a16:creationId xmlns:a16="http://schemas.microsoft.com/office/drawing/2014/main" id="{C4480D6E-02C7-454E-9EBF-9062854700F0}"/>
              </a:ext>
            </a:extLst>
          </p:cNvPr>
          <p:cNvSpPr txBox="1"/>
          <p:nvPr/>
        </p:nvSpPr>
        <p:spPr>
          <a:xfrm>
            <a:off x="1855433" y="2516982"/>
            <a:ext cx="6400800" cy="923330"/>
          </a:xfrm>
          <a:prstGeom prst="rect">
            <a:avLst/>
          </a:prstGeom>
          <a:noFill/>
        </p:spPr>
        <p:txBody>
          <a:bodyPr wrap="square" rtlCol="0">
            <a:spAutoFit/>
          </a:bodyPr>
          <a:lstStyle/>
          <a:p>
            <a:r>
              <a:rPr lang="en-US" dirty="0"/>
              <a:t>Facts are important, but how a person feels is the heart of the matter. Yet some people have trouble identifying how they feel about what’s happening to them. </a:t>
            </a:r>
            <a:endParaRPr lang="en-NZ" dirty="0"/>
          </a:p>
        </p:txBody>
      </p:sp>
      <p:pic>
        <p:nvPicPr>
          <p:cNvPr id="4098" name="Picture 2">
            <a:extLst>
              <a:ext uri="{FF2B5EF4-FFF2-40B4-BE49-F238E27FC236}">
                <a16:creationId xmlns:a16="http://schemas.microsoft.com/office/drawing/2014/main" id="{71462FD9-BE84-4572-9AE5-AE7FA901D183}"/>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3856" y="455450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AE8D99-0169-5BD6-5674-978E33CC6271}"/>
              </a:ext>
            </a:extLst>
          </p:cNvPr>
          <p:cNvSpPr txBox="1"/>
          <p:nvPr/>
        </p:nvSpPr>
        <p:spPr>
          <a:xfrm>
            <a:off x="1072342" y="3859816"/>
            <a:ext cx="4572000" cy="1754326"/>
          </a:xfrm>
          <a:prstGeom prst="rect">
            <a:avLst/>
          </a:prstGeom>
          <a:noFill/>
        </p:spPr>
        <p:txBody>
          <a:bodyPr wrap="square">
            <a:spAutoFit/>
          </a:bodyPr>
          <a:lstStyle/>
          <a:p>
            <a:r>
              <a:rPr lang="en-US" dirty="0">
                <a:solidFill>
                  <a:srgbClr val="FF0000"/>
                </a:solidFill>
              </a:rPr>
              <a:t>Watch and listen carefully for the person’s real message. Ask yourself what are they feeling ? And label it for them.</a:t>
            </a:r>
          </a:p>
          <a:p>
            <a:endParaRPr lang="en-US" dirty="0">
              <a:solidFill>
                <a:srgbClr val="FF0000"/>
              </a:solidFill>
            </a:endParaRPr>
          </a:p>
          <a:p>
            <a:r>
              <a:rPr lang="en-NZ" dirty="0">
                <a:solidFill>
                  <a:srgbClr val="338E49"/>
                </a:solidFill>
              </a:rPr>
              <a:t>Reflect back the feeling: ‘ you are really angry about that’ or ‘ sounds frustrating for you’</a:t>
            </a:r>
          </a:p>
        </p:txBody>
      </p:sp>
    </p:spTree>
    <p:extLst>
      <p:ext uri="{BB962C8B-B14F-4D97-AF65-F5344CB8AC3E}">
        <p14:creationId xmlns:p14="http://schemas.microsoft.com/office/powerpoint/2010/main" val="281650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273B-09A0-33D8-A219-76D999337723}"/>
              </a:ext>
            </a:extLst>
          </p:cNvPr>
          <p:cNvSpPr>
            <a:spLocks noGrp="1"/>
          </p:cNvSpPr>
          <p:nvPr>
            <p:ph type="title"/>
          </p:nvPr>
        </p:nvSpPr>
        <p:spPr/>
        <p:txBody>
          <a:bodyPr/>
          <a:lstStyle/>
          <a:p>
            <a:r>
              <a:rPr lang="en-US" dirty="0"/>
              <a:t>What you can do</a:t>
            </a:r>
            <a:endParaRPr lang="en-NZ" dirty="0"/>
          </a:p>
        </p:txBody>
      </p:sp>
      <p:sp>
        <p:nvSpPr>
          <p:cNvPr id="3" name="Content Placeholder 2">
            <a:extLst>
              <a:ext uri="{FF2B5EF4-FFF2-40B4-BE49-F238E27FC236}">
                <a16:creationId xmlns:a16="http://schemas.microsoft.com/office/drawing/2014/main" id="{586BF001-00AB-E018-7531-5A6532E5010B}"/>
              </a:ext>
            </a:extLst>
          </p:cNvPr>
          <p:cNvSpPr>
            <a:spLocks noGrp="1"/>
          </p:cNvSpPr>
          <p:nvPr>
            <p:ph idx="1"/>
          </p:nvPr>
        </p:nvSpPr>
        <p:spPr/>
        <p:txBody>
          <a:bodyPr/>
          <a:lstStyle/>
          <a:p>
            <a:r>
              <a:rPr lang="en-US" sz="3600" dirty="0"/>
              <a:t>Calm</a:t>
            </a:r>
          </a:p>
          <a:p>
            <a:r>
              <a:rPr lang="en-US" sz="2400" dirty="0"/>
              <a:t>Avoid over-reacting</a:t>
            </a:r>
          </a:p>
          <a:p>
            <a:r>
              <a:rPr lang="en-US" sz="2400" dirty="0"/>
              <a:t>Stay calm – it is hard to stay being angry with someone who is calm</a:t>
            </a:r>
          </a:p>
          <a:p>
            <a:r>
              <a:rPr lang="en-US" sz="2000" dirty="0">
                <a:solidFill>
                  <a:srgbClr val="FF0000"/>
                </a:solidFill>
              </a:rPr>
              <a:t>Ignore challenging questions. </a:t>
            </a:r>
          </a:p>
          <a:p>
            <a:r>
              <a:rPr lang="en-US" sz="2000" dirty="0">
                <a:solidFill>
                  <a:srgbClr val="FF0000"/>
                </a:solidFill>
              </a:rPr>
              <a:t>Answering challenging questions often results in a power struggle. When a person challenges your authority, redirect their attention to the issue at hand.</a:t>
            </a:r>
          </a:p>
          <a:p>
            <a:r>
              <a:rPr lang="en-US" sz="2000" dirty="0">
                <a:solidFill>
                  <a:srgbClr val="FF0000"/>
                </a:solidFill>
              </a:rPr>
              <a:t> Ignore the challenge, but not the person. Bring their focus back to how you can work together to solve the problem</a:t>
            </a:r>
            <a:endParaRPr lang="en-NZ" sz="2000" dirty="0">
              <a:solidFill>
                <a:srgbClr val="FF0000"/>
              </a:solidFill>
            </a:endParaRPr>
          </a:p>
        </p:txBody>
      </p:sp>
      <p:pic>
        <p:nvPicPr>
          <p:cNvPr id="4" name="Picture 3">
            <a:extLst>
              <a:ext uri="{FF2B5EF4-FFF2-40B4-BE49-F238E27FC236}">
                <a16:creationId xmlns:a16="http://schemas.microsoft.com/office/drawing/2014/main" id="{E35B3538-3796-7006-860F-44E5DA459505}"/>
              </a:ext>
            </a:extLst>
          </p:cNvPr>
          <p:cNvPicPr>
            <a:picLocks noChangeAspect="1"/>
          </p:cNvPicPr>
          <p:nvPr/>
        </p:nvPicPr>
        <p:blipFill>
          <a:blip r:embed="rId3"/>
          <a:stretch>
            <a:fillRect/>
          </a:stretch>
        </p:blipFill>
        <p:spPr>
          <a:xfrm>
            <a:off x="3257549" y="-94725"/>
            <a:ext cx="3491120" cy="2686793"/>
          </a:xfrm>
          <a:prstGeom prst="rect">
            <a:avLst/>
          </a:prstGeom>
        </p:spPr>
      </p:pic>
    </p:spTree>
    <p:extLst>
      <p:ext uri="{BB962C8B-B14F-4D97-AF65-F5344CB8AC3E}">
        <p14:creationId xmlns:p14="http://schemas.microsoft.com/office/powerpoint/2010/main" val="4197898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5A92-AD73-4A90-B9D1-58B527E4AAF2}"/>
              </a:ext>
            </a:extLst>
          </p:cNvPr>
          <p:cNvSpPr>
            <a:spLocks noGrp="1"/>
          </p:cNvSpPr>
          <p:nvPr>
            <p:ph type="title"/>
          </p:nvPr>
        </p:nvSpPr>
        <p:spPr/>
        <p:txBody>
          <a:bodyPr/>
          <a:lstStyle/>
          <a:p>
            <a:r>
              <a:rPr lang="en-NZ" dirty="0"/>
              <a:t>What you can do</a:t>
            </a:r>
          </a:p>
        </p:txBody>
      </p:sp>
      <p:sp>
        <p:nvSpPr>
          <p:cNvPr id="4" name="TextBox 3">
            <a:extLst>
              <a:ext uri="{FF2B5EF4-FFF2-40B4-BE49-F238E27FC236}">
                <a16:creationId xmlns:a16="http://schemas.microsoft.com/office/drawing/2014/main" id="{47AC8236-3007-4E38-9F72-98B5E35358D9}"/>
              </a:ext>
            </a:extLst>
          </p:cNvPr>
          <p:cNvSpPr txBox="1"/>
          <p:nvPr/>
        </p:nvSpPr>
        <p:spPr>
          <a:xfrm>
            <a:off x="648070" y="1269509"/>
            <a:ext cx="7155402" cy="923330"/>
          </a:xfrm>
          <a:prstGeom prst="rect">
            <a:avLst/>
          </a:prstGeom>
          <a:noFill/>
        </p:spPr>
        <p:txBody>
          <a:bodyPr wrap="square" rtlCol="0">
            <a:spAutoFit/>
          </a:bodyPr>
          <a:lstStyle/>
          <a:p>
            <a:r>
              <a:rPr lang="en-NZ" sz="5400" dirty="0"/>
              <a:t>BOUNDARIES</a:t>
            </a:r>
          </a:p>
        </p:txBody>
      </p:sp>
      <p:sp>
        <p:nvSpPr>
          <p:cNvPr id="6" name="TextBox 5">
            <a:extLst>
              <a:ext uri="{FF2B5EF4-FFF2-40B4-BE49-F238E27FC236}">
                <a16:creationId xmlns:a16="http://schemas.microsoft.com/office/drawing/2014/main" id="{24C47B34-CB36-43EB-B517-B9A61EB53D4A}"/>
              </a:ext>
            </a:extLst>
          </p:cNvPr>
          <p:cNvSpPr txBox="1"/>
          <p:nvPr/>
        </p:nvSpPr>
        <p:spPr>
          <a:xfrm>
            <a:off x="457200" y="2291759"/>
            <a:ext cx="5287617" cy="3785652"/>
          </a:xfrm>
          <a:prstGeom prst="rect">
            <a:avLst/>
          </a:prstGeom>
          <a:noFill/>
        </p:spPr>
        <p:txBody>
          <a:bodyPr wrap="square" rtlCol="0">
            <a:spAutoFit/>
          </a:bodyPr>
          <a:lstStyle/>
          <a:p>
            <a:r>
              <a:rPr lang="en-US" sz="2400" dirty="0"/>
              <a:t>Set limits.</a:t>
            </a:r>
          </a:p>
          <a:p>
            <a:r>
              <a:rPr lang="en-US" sz="2400" dirty="0"/>
              <a:t> </a:t>
            </a:r>
            <a:r>
              <a:rPr lang="en-US" sz="2400" dirty="0">
                <a:solidFill>
                  <a:srgbClr val="FF0000"/>
                </a:solidFill>
              </a:rPr>
              <a:t>If a person’s </a:t>
            </a:r>
            <a:r>
              <a:rPr lang="en-US" sz="2400" dirty="0" err="1">
                <a:solidFill>
                  <a:srgbClr val="FF0000"/>
                </a:solidFill>
              </a:rPr>
              <a:t>behaviour</a:t>
            </a:r>
            <a:r>
              <a:rPr lang="en-US" sz="2400" dirty="0">
                <a:solidFill>
                  <a:srgbClr val="FF0000"/>
                </a:solidFill>
              </a:rPr>
              <a:t> is belligerent, defensive, or disruptive, give them clear, simple, and enforceable limits.</a:t>
            </a:r>
          </a:p>
          <a:p>
            <a:r>
              <a:rPr lang="en-US" sz="2400" dirty="0">
                <a:solidFill>
                  <a:srgbClr val="338E49"/>
                </a:solidFill>
              </a:rPr>
              <a:t>Offer concise and respectful choices and consequences</a:t>
            </a:r>
            <a:r>
              <a:rPr lang="en-US" sz="2400" dirty="0"/>
              <a:t>.</a:t>
            </a:r>
          </a:p>
          <a:p>
            <a:r>
              <a:rPr lang="en-US" sz="2400" dirty="0"/>
              <a:t>A person who’s upset may not be able to focus on everything you say. Be clear, speak simply, and offer the positive choice first.</a:t>
            </a:r>
            <a:endParaRPr lang="en-NZ" sz="2400" dirty="0"/>
          </a:p>
        </p:txBody>
      </p:sp>
      <p:pic>
        <p:nvPicPr>
          <p:cNvPr id="5122" name="Picture 2">
            <a:extLst>
              <a:ext uri="{FF2B5EF4-FFF2-40B4-BE49-F238E27FC236}">
                <a16:creationId xmlns:a16="http://schemas.microsoft.com/office/drawing/2014/main" id="{B4BBB46C-D169-4472-82FF-68EA9B548BAB}"/>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39664" y="4251458"/>
            <a:ext cx="3224438" cy="215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3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5A92-AD73-4A90-B9D1-58B527E4AAF2}"/>
              </a:ext>
            </a:extLst>
          </p:cNvPr>
          <p:cNvSpPr>
            <a:spLocks noGrp="1"/>
          </p:cNvSpPr>
          <p:nvPr>
            <p:ph type="title"/>
          </p:nvPr>
        </p:nvSpPr>
        <p:spPr/>
        <p:txBody>
          <a:bodyPr/>
          <a:lstStyle/>
          <a:p>
            <a:r>
              <a:rPr lang="en-NZ" dirty="0"/>
              <a:t>What you can do</a:t>
            </a:r>
          </a:p>
        </p:txBody>
      </p:sp>
      <p:sp>
        <p:nvSpPr>
          <p:cNvPr id="4" name="TextBox 3">
            <a:extLst>
              <a:ext uri="{FF2B5EF4-FFF2-40B4-BE49-F238E27FC236}">
                <a16:creationId xmlns:a16="http://schemas.microsoft.com/office/drawing/2014/main" id="{47AC8236-3007-4E38-9F72-98B5E35358D9}"/>
              </a:ext>
            </a:extLst>
          </p:cNvPr>
          <p:cNvSpPr txBox="1"/>
          <p:nvPr/>
        </p:nvSpPr>
        <p:spPr>
          <a:xfrm>
            <a:off x="701336" y="1426720"/>
            <a:ext cx="7155402" cy="923330"/>
          </a:xfrm>
          <a:prstGeom prst="rect">
            <a:avLst/>
          </a:prstGeom>
          <a:noFill/>
        </p:spPr>
        <p:txBody>
          <a:bodyPr wrap="square" rtlCol="0">
            <a:spAutoFit/>
          </a:bodyPr>
          <a:lstStyle/>
          <a:p>
            <a:r>
              <a:rPr lang="en-NZ" sz="5400" dirty="0"/>
              <a:t>SUMMARISE</a:t>
            </a:r>
          </a:p>
        </p:txBody>
      </p:sp>
      <p:sp>
        <p:nvSpPr>
          <p:cNvPr id="5" name="TextBox 4">
            <a:extLst>
              <a:ext uri="{FF2B5EF4-FFF2-40B4-BE49-F238E27FC236}">
                <a16:creationId xmlns:a16="http://schemas.microsoft.com/office/drawing/2014/main" id="{C4480D6E-02C7-454E-9EBF-9062854700F0}"/>
              </a:ext>
            </a:extLst>
          </p:cNvPr>
          <p:cNvSpPr txBox="1"/>
          <p:nvPr/>
        </p:nvSpPr>
        <p:spPr>
          <a:xfrm>
            <a:off x="457200" y="2218282"/>
            <a:ext cx="5078895" cy="2862322"/>
          </a:xfrm>
          <a:prstGeom prst="rect">
            <a:avLst/>
          </a:prstGeom>
          <a:noFill/>
        </p:spPr>
        <p:txBody>
          <a:bodyPr wrap="square" rtlCol="0">
            <a:spAutoFit/>
          </a:bodyPr>
          <a:lstStyle/>
          <a:p>
            <a:pPr marL="285750" indent="-285750">
              <a:buFont typeface="Arial" panose="020B0604020202020204" pitchFamily="34" charset="0"/>
              <a:buChar char="•"/>
            </a:pPr>
            <a:r>
              <a:rPr lang="en-NZ" sz="2000" dirty="0">
                <a:solidFill>
                  <a:srgbClr val="FF0000"/>
                </a:solidFill>
              </a:rPr>
              <a:t>Summarise what you have heard</a:t>
            </a:r>
            <a:r>
              <a:rPr lang="en-NZ" sz="2000" dirty="0"/>
              <a:t>.</a:t>
            </a:r>
          </a:p>
          <a:p>
            <a:pPr marL="285750" indent="-285750">
              <a:buFont typeface="Arial" panose="020B0604020202020204" pitchFamily="34" charset="0"/>
              <a:buChar char="•"/>
            </a:pPr>
            <a:r>
              <a:rPr lang="en-NZ" sz="2000" dirty="0"/>
              <a:t>Do not rush the person into a decision- this can escalate things again</a:t>
            </a:r>
          </a:p>
          <a:p>
            <a:pPr marL="285750" indent="-285750">
              <a:buFont typeface="Arial" panose="020B0604020202020204" pitchFamily="34" charset="0"/>
              <a:buChar char="•"/>
            </a:pPr>
            <a:r>
              <a:rPr lang="en-NZ" sz="2000" dirty="0">
                <a:solidFill>
                  <a:srgbClr val="338E49"/>
                </a:solidFill>
              </a:rPr>
              <a:t>It is ok to be silent – it gives them time to gather themselves</a:t>
            </a:r>
          </a:p>
          <a:p>
            <a:pPr marL="285750" indent="-285750">
              <a:buFont typeface="Arial" panose="020B0604020202020204" pitchFamily="34" charset="0"/>
              <a:buChar char="•"/>
            </a:pPr>
            <a:r>
              <a:rPr lang="en-NZ" sz="2000" dirty="0"/>
              <a:t>If you have come up with a plan /agreement repeat it or write it down.</a:t>
            </a:r>
          </a:p>
          <a:p>
            <a:pPr marL="285750" indent="-285750">
              <a:buFont typeface="Arial" panose="020B0604020202020204" pitchFamily="34" charset="0"/>
              <a:buChar char="•"/>
            </a:pPr>
            <a:r>
              <a:rPr lang="en-NZ" sz="2000" dirty="0">
                <a:solidFill>
                  <a:srgbClr val="FF0000"/>
                </a:solidFill>
              </a:rPr>
              <a:t> You could apologise or agree with the patients grievance if appropriate</a:t>
            </a:r>
            <a:r>
              <a:rPr lang="en-NZ" sz="2000" dirty="0"/>
              <a:t>. </a:t>
            </a:r>
          </a:p>
        </p:txBody>
      </p:sp>
      <p:pic>
        <p:nvPicPr>
          <p:cNvPr id="6146" name="Picture 2">
            <a:extLst>
              <a:ext uri="{FF2B5EF4-FFF2-40B4-BE49-F238E27FC236}">
                <a16:creationId xmlns:a16="http://schemas.microsoft.com/office/drawing/2014/main" id="{8FFAB254-ABD5-4F88-952E-90AB50E1B9A5}"/>
              </a:ext>
            </a:extLst>
          </p:cNvPr>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536095" y="3865963"/>
            <a:ext cx="3545759" cy="251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8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5A92-AD73-4A90-B9D1-58B527E4AAF2}"/>
              </a:ext>
            </a:extLst>
          </p:cNvPr>
          <p:cNvSpPr>
            <a:spLocks noGrp="1"/>
          </p:cNvSpPr>
          <p:nvPr>
            <p:ph type="title"/>
          </p:nvPr>
        </p:nvSpPr>
        <p:spPr/>
        <p:txBody>
          <a:bodyPr/>
          <a:lstStyle/>
          <a:p>
            <a:r>
              <a:rPr lang="en-NZ" dirty="0"/>
              <a:t>What you can do</a:t>
            </a:r>
          </a:p>
        </p:txBody>
      </p:sp>
      <p:sp>
        <p:nvSpPr>
          <p:cNvPr id="4" name="TextBox 3">
            <a:extLst>
              <a:ext uri="{FF2B5EF4-FFF2-40B4-BE49-F238E27FC236}">
                <a16:creationId xmlns:a16="http://schemas.microsoft.com/office/drawing/2014/main" id="{47AC8236-3007-4E38-9F72-98B5E35358D9}"/>
              </a:ext>
            </a:extLst>
          </p:cNvPr>
          <p:cNvSpPr txBox="1"/>
          <p:nvPr/>
        </p:nvSpPr>
        <p:spPr>
          <a:xfrm>
            <a:off x="648070" y="1198485"/>
            <a:ext cx="7155402" cy="2893100"/>
          </a:xfrm>
          <a:prstGeom prst="rect">
            <a:avLst/>
          </a:prstGeom>
          <a:noFill/>
        </p:spPr>
        <p:txBody>
          <a:bodyPr wrap="square" rtlCol="0">
            <a:spAutoFit/>
          </a:bodyPr>
          <a:lstStyle/>
          <a:p>
            <a:r>
              <a:rPr lang="en-NZ" sz="5400" dirty="0"/>
              <a:t>DEBRIEF</a:t>
            </a:r>
          </a:p>
          <a:p>
            <a:pPr marL="457200" indent="-457200">
              <a:buFont typeface="Arial" panose="020B0604020202020204" pitchFamily="34" charset="0"/>
              <a:buChar char="•"/>
            </a:pPr>
            <a:endParaRPr lang="en-NZ" sz="3200" dirty="0"/>
          </a:p>
          <a:p>
            <a:pPr marL="457200" indent="-457200">
              <a:buFont typeface="Arial" panose="020B0604020202020204" pitchFamily="34" charset="0"/>
              <a:buChar char="•"/>
            </a:pPr>
            <a:r>
              <a:rPr lang="en-NZ" sz="3200" dirty="0"/>
              <a:t>Yourself</a:t>
            </a:r>
          </a:p>
          <a:p>
            <a:pPr marL="457200" indent="-457200">
              <a:buFont typeface="Arial" panose="020B0604020202020204" pitchFamily="34" charset="0"/>
              <a:buChar char="•"/>
            </a:pPr>
            <a:endParaRPr lang="en-NZ" sz="3200" dirty="0"/>
          </a:p>
          <a:p>
            <a:pPr marL="457200" indent="-457200">
              <a:buFont typeface="Arial" panose="020B0604020202020204" pitchFamily="34" charset="0"/>
              <a:buChar char="•"/>
            </a:pPr>
            <a:r>
              <a:rPr lang="en-NZ" sz="3200" dirty="0"/>
              <a:t>Others</a:t>
            </a:r>
          </a:p>
        </p:txBody>
      </p:sp>
      <p:sp>
        <p:nvSpPr>
          <p:cNvPr id="5" name="TextBox 4">
            <a:extLst>
              <a:ext uri="{FF2B5EF4-FFF2-40B4-BE49-F238E27FC236}">
                <a16:creationId xmlns:a16="http://schemas.microsoft.com/office/drawing/2014/main" id="{C4480D6E-02C7-454E-9EBF-9062854700F0}"/>
              </a:ext>
            </a:extLst>
          </p:cNvPr>
          <p:cNvSpPr txBox="1"/>
          <p:nvPr/>
        </p:nvSpPr>
        <p:spPr>
          <a:xfrm>
            <a:off x="1855433" y="2188513"/>
            <a:ext cx="6400800" cy="369332"/>
          </a:xfrm>
          <a:prstGeom prst="rect">
            <a:avLst/>
          </a:prstGeom>
          <a:noFill/>
        </p:spPr>
        <p:txBody>
          <a:bodyPr wrap="square" rtlCol="0">
            <a:spAutoFit/>
          </a:bodyPr>
          <a:lstStyle/>
          <a:p>
            <a:r>
              <a:rPr lang="en-NZ" dirty="0"/>
              <a:t>. </a:t>
            </a:r>
          </a:p>
        </p:txBody>
      </p:sp>
      <p:pic>
        <p:nvPicPr>
          <p:cNvPr id="7174" name="Picture 6">
            <a:extLst>
              <a:ext uri="{FF2B5EF4-FFF2-40B4-BE49-F238E27FC236}">
                <a16:creationId xmlns:a16="http://schemas.microsoft.com/office/drawing/2014/main" id="{0DAB431C-D990-4061-AF92-7250012201BB}"/>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195797" y="4051106"/>
            <a:ext cx="2948203" cy="236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9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004A-2CAA-CB89-DAAF-DBF87DB26AC5}"/>
              </a:ext>
            </a:extLst>
          </p:cNvPr>
          <p:cNvSpPr>
            <a:spLocks noGrp="1"/>
          </p:cNvSpPr>
          <p:nvPr>
            <p:ph type="title"/>
          </p:nvPr>
        </p:nvSpPr>
        <p:spPr/>
        <p:txBody>
          <a:bodyPr/>
          <a:lstStyle/>
          <a:p>
            <a:r>
              <a:rPr lang="en-US" dirty="0"/>
              <a:t>Scenario 1</a:t>
            </a:r>
            <a:endParaRPr lang="en-NZ" dirty="0"/>
          </a:p>
        </p:txBody>
      </p:sp>
      <p:sp>
        <p:nvSpPr>
          <p:cNvPr id="3" name="Content Placeholder 2">
            <a:extLst>
              <a:ext uri="{FF2B5EF4-FFF2-40B4-BE49-F238E27FC236}">
                <a16:creationId xmlns:a16="http://schemas.microsoft.com/office/drawing/2014/main" id="{053038A9-1411-E1CB-8677-6AB980C23F83}"/>
              </a:ext>
            </a:extLst>
          </p:cNvPr>
          <p:cNvSpPr>
            <a:spLocks noGrp="1"/>
          </p:cNvSpPr>
          <p:nvPr>
            <p:ph idx="1"/>
          </p:nvPr>
        </p:nvSpPr>
        <p:spPr/>
        <p:txBody>
          <a:bodyPr/>
          <a:lstStyle/>
          <a:p>
            <a:r>
              <a:rPr lang="en-US" dirty="0"/>
              <a:t>Female patient in their 30’s</a:t>
            </a:r>
          </a:p>
          <a:p>
            <a:r>
              <a:rPr lang="en-US" dirty="0"/>
              <a:t>Comes into the practice – shouting demanding to see a doctor .- does not have an appointment</a:t>
            </a:r>
          </a:p>
          <a:p>
            <a:r>
              <a:rPr lang="en-US" dirty="0"/>
              <a:t>Quickly starts swearing , raises voice, says loudly no-one cares in this practice.</a:t>
            </a:r>
          </a:p>
          <a:p>
            <a:r>
              <a:rPr lang="en-US" dirty="0"/>
              <a:t>Their script has not been sent to the pharmacy when they expected it to be.</a:t>
            </a:r>
          </a:p>
          <a:p>
            <a:endParaRPr lang="en-US" dirty="0"/>
          </a:p>
          <a:p>
            <a:r>
              <a:rPr lang="en-US" dirty="0"/>
              <a:t>In small groups – have discussion –</a:t>
            </a:r>
          </a:p>
          <a:p>
            <a:r>
              <a:rPr lang="en-US" dirty="0"/>
              <a:t>How are you likely to react – fight/ flight or freeze?</a:t>
            </a:r>
          </a:p>
          <a:p>
            <a:r>
              <a:rPr lang="en-US" dirty="0"/>
              <a:t>How could you give the person space?</a:t>
            </a:r>
          </a:p>
          <a:p>
            <a:r>
              <a:rPr lang="en-US" dirty="0"/>
              <a:t>Set boundaries?</a:t>
            </a:r>
          </a:p>
          <a:p>
            <a:r>
              <a:rPr lang="en-US" dirty="0"/>
              <a:t>Validate?</a:t>
            </a:r>
          </a:p>
          <a:p>
            <a:r>
              <a:rPr lang="en-US" dirty="0"/>
              <a:t>Show empathy ?</a:t>
            </a:r>
            <a:endParaRPr lang="en-NZ" dirty="0"/>
          </a:p>
        </p:txBody>
      </p:sp>
    </p:spTree>
    <p:extLst>
      <p:ext uri="{BB962C8B-B14F-4D97-AF65-F5344CB8AC3E}">
        <p14:creationId xmlns:p14="http://schemas.microsoft.com/office/powerpoint/2010/main" val="406983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86EA-99C0-42DF-A7E6-4FAF851A85BB}"/>
              </a:ext>
            </a:extLst>
          </p:cNvPr>
          <p:cNvSpPr>
            <a:spLocks noGrp="1"/>
          </p:cNvSpPr>
          <p:nvPr>
            <p:ph type="title"/>
          </p:nvPr>
        </p:nvSpPr>
        <p:spPr/>
        <p:txBody>
          <a:bodyPr/>
          <a:lstStyle/>
          <a:p>
            <a:r>
              <a:rPr lang="en-NZ" dirty="0"/>
              <a:t>Scenario 2 – Phone contact</a:t>
            </a:r>
          </a:p>
        </p:txBody>
      </p:sp>
      <p:sp>
        <p:nvSpPr>
          <p:cNvPr id="3" name="Content Placeholder 2">
            <a:extLst>
              <a:ext uri="{FF2B5EF4-FFF2-40B4-BE49-F238E27FC236}">
                <a16:creationId xmlns:a16="http://schemas.microsoft.com/office/drawing/2014/main" id="{5AB2D669-539F-47D5-9AE8-D11E1DF77E35}"/>
              </a:ext>
            </a:extLst>
          </p:cNvPr>
          <p:cNvSpPr>
            <a:spLocks noGrp="1"/>
          </p:cNvSpPr>
          <p:nvPr>
            <p:ph idx="1"/>
          </p:nvPr>
        </p:nvSpPr>
        <p:spPr>
          <a:xfrm>
            <a:off x="457200" y="1316118"/>
            <a:ext cx="8229600" cy="4525963"/>
          </a:xfrm>
        </p:spPr>
        <p:txBody>
          <a:bodyPr>
            <a:normAutofit/>
          </a:bodyPr>
          <a:lstStyle/>
          <a:p>
            <a:pPr marL="0" indent="0">
              <a:buNone/>
            </a:pPr>
            <a:r>
              <a:rPr lang="en-US" dirty="0"/>
              <a:t> </a:t>
            </a:r>
            <a:r>
              <a:rPr lang="en-US" sz="2000" dirty="0"/>
              <a:t>A patient has called you and they’re angry about not being able to get an appointment until next week. They start to threaten to post on face book what bad service they get at this practice. They are being loud , demanding and it is difficult to get a word in ..</a:t>
            </a:r>
          </a:p>
          <a:p>
            <a:pPr marL="0" indent="0">
              <a:buNone/>
            </a:pPr>
            <a:endParaRPr lang="en-US" sz="2000" dirty="0"/>
          </a:p>
          <a:p>
            <a:pPr marL="0" indent="0">
              <a:buNone/>
            </a:pPr>
            <a:r>
              <a:rPr lang="en-US" sz="2000" dirty="0"/>
              <a:t>In small groups </a:t>
            </a:r>
          </a:p>
          <a:p>
            <a:pPr marL="0" indent="0">
              <a:buNone/>
            </a:pPr>
            <a:r>
              <a:rPr lang="en-US" sz="2000" dirty="0"/>
              <a:t>: how can you set boundaries ? – what words would you use?</a:t>
            </a:r>
          </a:p>
          <a:p>
            <a:pPr marL="0" indent="0">
              <a:buNone/>
            </a:pPr>
            <a:r>
              <a:rPr lang="en-US" sz="2000" dirty="0"/>
              <a:t>: What strategies can you use to you stay calm yourself ?</a:t>
            </a:r>
          </a:p>
          <a:p>
            <a:pPr marL="0" indent="0">
              <a:buNone/>
            </a:pPr>
            <a:r>
              <a:rPr lang="en-US" sz="2000" dirty="0"/>
              <a:t>: how can you bring their focus back to solving the problem</a:t>
            </a:r>
          </a:p>
          <a:p>
            <a:pPr marL="0" indent="0">
              <a:buNone/>
            </a:pPr>
            <a:r>
              <a:rPr lang="en-US" sz="2000" dirty="0"/>
              <a:t>: at what point would you terminate the call?</a:t>
            </a:r>
          </a:p>
          <a:p>
            <a:pPr marL="0" indent="0">
              <a:buNone/>
            </a:pPr>
            <a:r>
              <a:rPr lang="en-US" sz="2000" dirty="0"/>
              <a:t>: who would you debrief with? What would you say ? </a:t>
            </a:r>
          </a:p>
          <a:p>
            <a:pPr marL="0" indent="0">
              <a:buNone/>
            </a:pPr>
            <a:endParaRPr lang="en-US" dirty="0"/>
          </a:p>
          <a:p>
            <a:pPr marL="0" indent="0">
              <a:buNone/>
            </a:pPr>
            <a:endParaRPr lang="en-US" dirty="0"/>
          </a:p>
          <a:p>
            <a:pPr marL="0" indent="0">
              <a:buNone/>
            </a:pPr>
            <a:endParaRPr lang="en-US" dirty="0"/>
          </a:p>
          <a:p>
            <a:endParaRPr lang="en-NZ" dirty="0"/>
          </a:p>
        </p:txBody>
      </p:sp>
    </p:spTree>
    <p:extLst>
      <p:ext uri="{BB962C8B-B14F-4D97-AF65-F5344CB8AC3E}">
        <p14:creationId xmlns:p14="http://schemas.microsoft.com/office/powerpoint/2010/main" val="373629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B98F-11A0-4B69-8689-068DA9463826}"/>
              </a:ext>
            </a:extLst>
          </p:cNvPr>
          <p:cNvSpPr>
            <a:spLocks noGrp="1"/>
          </p:cNvSpPr>
          <p:nvPr>
            <p:ph type="title"/>
          </p:nvPr>
        </p:nvSpPr>
        <p:spPr/>
        <p:txBody>
          <a:bodyPr/>
          <a:lstStyle/>
          <a:p>
            <a:r>
              <a:rPr lang="en-NZ" dirty="0"/>
              <a:t>9 De-escalation Skills Video</a:t>
            </a:r>
          </a:p>
        </p:txBody>
      </p:sp>
      <p:sp>
        <p:nvSpPr>
          <p:cNvPr id="6" name="TextBox 5">
            <a:extLst>
              <a:ext uri="{FF2B5EF4-FFF2-40B4-BE49-F238E27FC236}">
                <a16:creationId xmlns:a16="http://schemas.microsoft.com/office/drawing/2014/main" id="{A494A565-9BE4-4221-B1CC-FF733D6278FF}"/>
              </a:ext>
            </a:extLst>
          </p:cNvPr>
          <p:cNvSpPr txBox="1"/>
          <p:nvPr/>
        </p:nvSpPr>
        <p:spPr>
          <a:xfrm>
            <a:off x="1180727" y="5293950"/>
            <a:ext cx="6334219" cy="774507"/>
          </a:xfrm>
          <a:prstGeom prst="rect">
            <a:avLst/>
          </a:prstGeom>
          <a:noFill/>
        </p:spPr>
        <p:txBody>
          <a:bodyPr wrap="square">
            <a:spAutoFit/>
          </a:bodyPr>
          <a:lstStyle/>
          <a:p>
            <a:pPr>
              <a:lnSpc>
                <a:spcPct val="107000"/>
              </a:lnSpc>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https://youtu.be/MOeuoNP-fyQ</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clip is  9 de-escalation skills.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hey refer to Patrons where we would talk about Patients.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hlinkClick r:id="rId4"/>
            <a:extLst>
              <a:ext uri="{FF2B5EF4-FFF2-40B4-BE49-F238E27FC236}">
                <a16:creationId xmlns:a16="http://schemas.microsoft.com/office/drawing/2014/main" id="{696629BB-72B4-41B4-A57D-8D36DB4A2842}"/>
              </a:ext>
            </a:extLst>
          </p:cNvPr>
          <p:cNvPicPr>
            <a:picLocks noChangeAspect="1"/>
          </p:cNvPicPr>
          <p:nvPr/>
        </p:nvPicPr>
        <p:blipFill>
          <a:blip r:embed="rId5"/>
          <a:stretch>
            <a:fillRect/>
          </a:stretch>
        </p:blipFill>
        <p:spPr>
          <a:xfrm>
            <a:off x="969884" y="1256330"/>
            <a:ext cx="6755907" cy="3830435"/>
          </a:xfrm>
          <a:prstGeom prst="rect">
            <a:avLst/>
          </a:prstGeom>
        </p:spPr>
      </p:pic>
    </p:spTree>
    <p:extLst>
      <p:ext uri="{BB962C8B-B14F-4D97-AF65-F5344CB8AC3E}">
        <p14:creationId xmlns:p14="http://schemas.microsoft.com/office/powerpoint/2010/main" val="296106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4FD-10A2-3823-C81E-1C9433774F4A}"/>
              </a:ext>
            </a:extLst>
          </p:cNvPr>
          <p:cNvSpPr>
            <a:spLocks noGrp="1"/>
          </p:cNvSpPr>
          <p:nvPr>
            <p:ph type="title"/>
          </p:nvPr>
        </p:nvSpPr>
        <p:spPr/>
        <p:txBody>
          <a:bodyPr/>
          <a:lstStyle/>
          <a:p>
            <a:r>
              <a:rPr lang="en-US" dirty="0"/>
              <a:t> Escalation</a:t>
            </a:r>
            <a:endParaRPr lang="en-NZ" dirty="0"/>
          </a:p>
        </p:txBody>
      </p:sp>
      <p:pic>
        <p:nvPicPr>
          <p:cNvPr id="4" name="Content Placeholder 3">
            <a:extLst>
              <a:ext uri="{FF2B5EF4-FFF2-40B4-BE49-F238E27FC236}">
                <a16:creationId xmlns:a16="http://schemas.microsoft.com/office/drawing/2014/main" id="{4F95635F-B519-3C8B-9751-DF20E89E5254}"/>
              </a:ext>
            </a:extLst>
          </p:cNvPr>
          <p:cNvPicPr>
            <a:picLocks noGrp="1" noChangeAspect="1"/>
          </p:cNvPicPr>
          <p:nvPr>
            <p:ph idx="1"/>
          </p:nvPr>
        </p:nvPicPr>
        <p:blipFill>
          <a:blip r:embed="rId2"/>
          <a:stretch>
            <a:fillRect/>
          </a:stretch>
        </p:blipFill>
        <p:spPr>
          <a:xfrm>
            <a:off x="2307266" y="1417638"/>
            <a:ext cx="4788946" cy="4940633"/>
          </a:xfrm>
          <a:prstGeom prst="rect">
            <a:avLst/>
          </a:prstGeom>
        </p:spPr>
      </p:pic>
    </p:spTree>
    <p:extLst>
      <p:ext uri="{BB962C8B-B14F-4D97-AF65-F5344CB8AC3E}">
        <p14:creationId xmlns:p14="http://schemas.microsoft.com/office/powerpoint/2010/main" val="68437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7AA1-C920-9378-1DB6-D0193E7CF171}"/>
              </a:ext>
            </a:extLst>
          </p:cNvPr>
          <p:cNvSpPr>
            <a:spLocks noGrp="1"/>
          </p:cNvSpPr>
          <p:nvPr>
            <p:ph type="title"/>
          </p:nvPr>
        </p:nvSpPr>
        <p:spPr/>
        <p:txBody>
          <a:bodyPr>
            <a:normAutofit/>
          </a:bodyPr>
          <a:lstStyle/>
          <a:p>
            <a:r>
              <a:rPr lang="en-US" sz="3600" dirty="0"/>
              <a:t>Plan</a:t>
            </a:r>
            <a:endParaRPr lang="en-NZ" sz="3600" dirty="0"/>
          </a:p>
        </p:txBody>
      </p:sp>
      <p:sp>
        <p:nvSpPr>
          <p:cNvPr id="3" name="Content Placeholder 2">
            <a:extLst>
              <a:ext uri="{FF2B5EF4-FFF2-40B4-BE49-F238E27FC236}">
                <a16:creationId xmlns:a16="http://schemas.microsoft.com/office/drawing/2014/main" id="{A0809E21-F81D-D690-5C96-2A449EF15BF6}"/>
              </a:ext>
            </a:extLst>
          </p:cNvPr>
          <p:cNvSpPr>
            <a:spLocks noGrp="1"/>
          </p:cNvSpPr>
          <p:nvPr>
            <p:ph idx="1"/>
          </p:nvPr>
        </p:nvSpPr>
        <p:spPr/>
        <p:txBody>
          <a:bodyPr/>
          <a:lstStyle/>
          <a:p>
            <a:r>
              <a:rPr lang="en-US" sz="4000" dirty="0"/>
              <a:t>1. Fight / flight / freeze response : know yourself/ recognize in other people</a:t>
            </a:r>
          </a:p>
          <a:p>
            <a:r>
              <a:rPr lang="en-US" sz="4000" dirty="0"/>
              <a:t>2. Do something early : be objective</a:t>
            </a:r>
          </a:p>
          <a:p>
            <a:r>
              <a:rPr lang="en-US" sz="4000" dirty="0"/>
              <a:t>3.Debrief </a:t>
            </a:r>
          </a:p>
          <a:p>
            <a:endParaRPr lang="en-US" dirty="0"/>
          </a:p>
          <a:p>
            <a:endParaRPr lang="en-NZ" dirty="0"/>
          </a:p>
        </p:txBody>
      </p:sp>
    </p:spTree>
    <p:extLst>
      <p:ext uri="{BB962C8B-B14F-4D97-AF65-F5344CB8AC3E}">
        <p14:creationId xmlns:p14="http://schemas.microsoft.com/office/powerpoint/2010/main" val="92011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76" y="194225"/>
            <a:ext cx="8229600" cy="1143000"/>
          </a:xfrm>
        </p:spPr>
        <p:txBody>
          <a:bodyPr>
            <a:normAutofit/>
          </a:bodyPr>
          <a:lstStyle/>
          <a:p>
            <a:r>
              <a:rPr lang="en-NZ" sz="2800" dirty="0"/>
              <a:t>Why clients may be distressed </a:t>
            </a:r>
          </a:p>
        </p:txBody>
      </p:sp>
      <p:sp>
        <p:nvSpPr>
          <p:cNvPr id="6" name="TextBox 5">
            <a:extLst>
              <a:ext uri="{FF2B5EF4-FFF2-40B4-BE49-F238E27FC236}">
                <a16:creationId xmlns:a16="http://schemas.microsoft.com/office/drawing/2014/main" id="{DFD96C34-8F16-4CC0-95A9-F4B05350DD30}"/>
              </a:ext>
            </a:extLst>
          </p:cNvPr>
          <p:cNvSpPr txBox="1"/>
          <p:nvPr/>
        </p:nvSpPr>
        <p:spPr>
          <a:xfrm>
            <a:off x="1029810" y="1580226"/>
            <a:ext cx="6314870" cy="461665"/>
          </a:xfrm>
          <a:prstGeom prst="rect">
            <a:avLst/>
          </a:prstGeom>
          <a:noFill/>
        </p:spPr>
        <p:txBody>
          <a:bodyPr wrap="none" rtlCol="0">
            <a:spAutoFit/>
          </a:bodyPr>
          <a:lstStyle/>
          <a:p>
            <a:r>
              <a:rPr lang="en-NZ" sz="2400" dirty="0"/>
              <a:t>Often this is due to: fight/flight /Freeze response</a:t>
            </a:r>
            <a:r>
              <a:rPr lang="en-NZ" dirty="0"/>
              <a:t>:</a:t>
            </a:r>
          </a:p>
        </p:txBody>
      </p:sp>
      <p:sp>
        <p:nvSpPr>
          <p:cNvPr id="4" name="TextBox 3">
            <a:extLst>
              <a:ext uri="{FF2B5EF4-FFF2-40B4-BE49-F238E27FC236}">
                <a16:creationId xmlns:a16="http://schemas.microsoft.com/office/drawing/2014/main" id="{6632421A-15E8-4455-3655-2C4425E6B185}"/>
              </a:ext>
            </a:extLst>
          </p:cNvPr>
          <p:cNvSpPr txBox="1"/>
          <p:nvPr/>
        </p:nvSpPr>
        <p:spPr>
          <a:xfrm>
            <a:off x="1029810" y="2620232"/>
            <a:ext cx="3093303" cy="2308324"/>
          </a:xfrm>
          <a:prstGeom prst="rect">
            <a:avLst/>
          </a:prstGeom>
          <a:noFill/>
        </p:spPr>
        <p:txBody>
          <a:bodyPr wrap="square">
            <a:spAutoFit/>
          </a:bodyPr>
          <a:lstStyle/>
          <a:p>
            <a:r>
              <a:rPr lang="en-US" sz="2400" dirty="0">
                <a:solidFill>
                  <a:srgbClr val="FF0000"/>
                </a:solidFill>
              </a:rPr>
              <a:t>Keep in mind that whatever the person is going through, it may be the most important thing in their life at the moment.</a:t>
            </a:r>
            <a:endParaRPr lang="en-NZ" sz="2400" dirty="0">
              <a:solidFill>
                <a:srgbClr val="FF0000"/>
              </a:solidFill>
            </a:endParaRPr>
          </a:p>
        </p:txBody>
      </p:sp>
      <p:pic>
        <p:nvPicPr>
          <p:cNvPr id="3" name="Picture 2" descr="Fight or Flight? — Austin Spine Health">
            <a:extLst>
              <a:ext uri="{FF2B5EF4-FFF2-40B4-BE49-F238E27FC236}">
                <a16:creationId xmlns:a16="http://schemas.microsoft.com/office/drawing/2014/main" id="{0AE7CD5C-49F2-5C3E-CFD3-60EA97D8A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727" y="2620232"/>
            <a:ext cx="4492580" cy="336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7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8543-B2BE-BEEC-E863-68C99E371FBB}"/>
              </a:ext>
            </a:extLst>
          </p:cNvPr>
          <p:cNvSpPr>
            <a:spLocks noGrp="1"/>
          </p:cNvSpPr>
          <p:nvPr>
            <p:ph type="title"/>
          </p:nvPr>
        </p:nvSpPr>
        <p:spPr/>
        <p:txBody>
          <a:bodyPr/>
          <a:lstStyle/>
          <a:p>
            <a:r>
              <a:rPr lang="en-US" dirty="0"/>
              <a:t>Signs of someone escalating </a:t>
            </a:r>
            <a:endParaRPr lang="en-NZ" dirty="0"/>
          </a:p>
        </p:txBody>
      </p:sp>
      <p:pic>
        <p:nvPicPr>
          <p:cNvPr id="4" name="Online Media 3" title="&quot;What are some of the signs that someone may be escalating?&quot;">
            <a:hlinkClick r:id="" action="ppaction://media"/>
            <a:extLst>
              <a:ext uri="{FF2B5EF4-FFF2-40B4-BE49-F238E27FC236}">
                <a16:creationId xmlns:a16="http://schemas.microsoft.com/office/drawing/2014/main" id="{8BC7F68F-93A8-2BD2-C3D7-42C0FB84F602}"/>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320443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55C7B0-D729-4901-8BAB-AF8A7EE71E1B}"/>
              </a:ext>
            </a:extLst>
          </p:cNvPr>
          <p:cNvPicPr>
            <a:picLocks noChangeAspect="1"/>
          </p:cNvPicPr>
          <p:nvPr/>
        </p:nvPicPr>
        <p:blipFill>
          <a:blip r:embed="rId3"/>
          <a:stretch>
            <a:fillRect/>
          </a:stretch>
        </p:blipFill>
        <p:spPr>
          <a:xfrm rot="494492">
            <a:off x="1861283" y="356519"/>
            <a:ext cx="3977026" cy="5642564"/>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D95E2BFE-B352-46FC-97F6-DED62FD16044}"/>
              </a:ext>
            </a:extLst>
          </p:cNvPr>
          <p:cNvSpPr txBox="1"/>
          <p:nvPr/>
        </p:nvSpPr>
        <p:spPr>
          <a:xfrm>
            <a:off x="6081204" y="2982897"/>
            <a:ext cx="2485747" cy="523220"/>
          </a:xfrm>
          <a:prstGeom prst="rect">
            <a:avLst/>
          </a:prstGeom>
          <a:noFill/>
        </p:spPr>
        <p:txBody>
          <a:bodyPr wrap="square" rtlCol="0">
            <a:spAutoFit/>
          </a:bodyPr>
          <a:lstStyle/>
          <a:p>
            <a:r>
              <a:rPr lang="en-NZ" sz="1400" b="1" dirty="0"/>
              <a:t>Poster/pdf available from workforce@wellsouth.org.nz</a:t>
            </a:r>
          </a:p>
        </p:txBody>
      </p:sp>
    </p:spTree>
    <p:extLst>
      <p:ext uri="{BB962C8B-B14F-4D97-AF65-F5344CB8AC3E}">
        <p14:creationId xmlns:p14="http://schemas.microsoft.com/office/powerpoint/2010/main" val="80450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5A92-AD73-4A90-B9D1-58B527E4AAF2}"/>
              </a:ext>
            </a:extLst>
          </p:cNvPr>
          <p:cNvSpPr>
            <a:spLocks noGrp="1"/>
          </p:cNvSpPr>
          <p:nvPr>
            <p:ph type="title"/>
          </p:nvPr>
        </p:nvSpPr>
        <p:spPr/>
        <p:txBody>
          <a:bodyPr/>
          <a:lstStyle/>
          <a:p>
            <a:r>
              <a:rPr lang="en-NZ" dirty="0"/>
              <a:t>What you can do</a:t>
            </a:r>
          </a:p>
        </p:txBody>
      </p:sp>
      <p:sp>
        <p:nvSpPr>
          <p:cNvPr id="4" name="TextBox 3">
            <a:extLst>
              <a:ext uri="{FF2B5EF4-FFF2-40B4-BE49-F238E27FC236}">
                <a16:creationId xmlns:a16="http://schemas.microsoft.com/office/drawing/2014/main" id="{47AC8236-3007-4E38-9F72-98B5E35358D9}"/>
              </a:ext>
            </a:extLst>
          </p:cNvPr>
          <p:cNvSpPr txBox="1"/>
          <p:nvPr/>
        </p:nvSpPr>
        <p:spPr>
          <a:xfrm>
            <a:off x="648070" y="1660124"/>
            <a:ext cx="1997476" cy="923330"/>
          </a:xfrm>
          <a:prstGeom prst="rect">
            <a:avLst/>
          </a:prstGeom>
          <a:noFill/>
        </p:spPr>
        <p:txBody>
          <a:bodyPr wrap="square" rtlCol="0">
            <a:spAutoFit/>
          </a:bodyPr>
          <a:lstStyle/>
          <a:p>
            <a:r>
              <a:rPr lang="en-NZ" sz="5400" dirty="0"/>
              <a:t>SPACE</a:t>
            </a:r>
          </a:p>
        </p:txBody>
      </p:sp>
      <p:sp>
        <p:nvSpPr>
          <p:cNvPr id="5" name="TextBox 4">
            <a:extLst>
              <a:ext uri="{FF2B5EF4-FFF2-40B4-BE49-F238E27FC236}">
                <a16:creationId xmlns:a16="http://schemas.microsoft.com/office/drawing/2014/main" id="{C4480D6E-02C7-454E-9EBF-9062854700F0}"/>
              </a:ext>
            </a:extLst>
          </p:cNvPr>
          <p:cNvSpPr txBox="1"/>
          <p:nvPr/>
        </p:nvSpPr>
        <p:spPr>
          <a:xfrm>
            <a:off x="506181" y="2397400"/>
            <a:ext cx="7328372" cy="1846659"/>
          </a:xfrm>
          <a:prstGeom prst="rect">
            <a:avLst/>
          </a:prstGeom>
          <a:noFill/>
        </p:spPr>
        <p:txBody>
          <a:bodyPr wrap="square" rtlCol="0">
            <a:spAutoFit/>
          </a:bodyPr>
          <a:lstStyle/>
          <a:p>
            <a:r>
              <a:rPr lang="en-NZ" sz="2400" dirty="0"/>
              <a:t>To share their story. The patient needs to feel heard.</a:t>
            </a:r>
          </a:p>
          <a:p>
            <a:endParaRPr lang="en-NZ" sz="2400" dirty="0"/>
          </a:p>
          <a:p>
            <a:r>
              <a:rPr lang="en-NZ" sz="2400" dirty="0"/>
              <a:t>It is important not to take it personally, the patient is distressed</a:t>
            </a:r>
          </a:p>
          <a:p>
            <a:endParaRPr lang="en-NZ" dirty="0"/>
          </a:p>
        </p:txBody>
      </p:sp>
      <p:pic>
        <p:nvPicPr>
          <p:cNvPr id="2050" name="Picture 2" descr="Episode 217: Communication and Active Listening Tips - Duff The Psych">
            <a:extLst>
              <a:ext uri="{FF2B5EF4-FFF2-40B4-BE49-F238E27FC236}">
                <a16:creationId xmlns:a16="http://schemas.microsoft.com/office/drawing/2014/main" id="{0C8295FE-30D4-4432-9358-41733446B99C}"/>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0034" y="4460600"/>
            <a:ext cx="3476413" cy="19059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02AFDB-A398-A75C-5734-F44EF31BEFC3}"/>
              </a:ext>
            </a:extLst>
          </p:cNvPr>
          <p:cNvSpPr txBox="1"/>
          <p:nvPr/>
        </p:nvSpPr>
        <p:spPr>
          <a:xfrm>
            <a:off x="648070" y="3894275"/>
            <a:ext cx="4572000" cy="2308324"/>
          </a:xfrm>
          <a:prstGeom prst="rect">
            <a:avLst/>
          </a:prstGeom>
          <a:noFill/>
        </p:spPr>
        <p:txBody>
          <a:bodyPr wrap="square">
            <a:spAutoFit/>
          </a:bodyPr>
          <a:lstStyle/>
          <a:p>
            <a:r>
              <a:rPr lang="en-US" sz="2400" dirty="0">
                <a:solidFill>
                  <a:srgbClr val="FF0000"/>
                </a:solidFill>
              </a:rPr>
              <a:t>If</a:t>
            </a:r>
            <a:r>
              <a:rPr lang="en-US" dirty="0">
                <a:solidFill>
                  <a:srgbClr val="FF0000"/>
                </a:solidFill>
              </a:rPr>
              <a:t> </a:t>
            </a:r>
            <a:r>
              <a:rPr lang="en-US" sz="2400" dirty="0">
                <a:solidFill>
                  <a:srgbClr val="FF0000"/>
                </a:solidFill>
              </a:rPr>
              <a:t>possible, stand  a little further away from a person who’s escalating than normal. Allowing personal space tends to decrease a person’s anxiety and can help you prevent acting-out </a:t>
            </a:r>
            <a:r>
              <a:rPr lang="en-US" sz="2400" dirty="0" err="1">
                <a:solidFill>
                  <a:srgbClr val="FF0000"/>
                </a:solidFill>
              </a:rPr>
              <a:t>behaviour</a:t>
            </a:r>
            <a:r>
              <a:rPr lang="en-US" sz="2400" dirty="0">
                <a:solidFill>
                  <a:srgbClr val="FF0000"/>
                </a:solidFill>
              </a:rPr>
              <a:t>.</a:t>
            </a:r>
            <a:endParaRPr lang="en-NZ" sz="2400" dirty="0">
              <a:solidFill>
                <a:srgbClr val="FF0000"/>
              </a:solidFill>
            </a:endParaRPr>
          </a:p>
        </p:txBody>
      </p:sp>
    </p:spTree>
    <p:extLst>
      <p:ext uri="{BB962C8B-B14F-4D97-AF65-F5344CB8AC3E}">
        <p14:creationId xmlns:p14="http://schemas.microsoft.com/office/powerpoint/2010/main" val="205008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BCB8-09DA-5AB2-9675-C29BBEA0FE4B}"/>
              </a:ext>
            </a:extLst>
          </p:cNvPr>
          <p:cNvSpPr>
            <a:spLocks noGrp="1"/>
          </p:cNvSpPr>
          <p:nvPr>
            <p:ph type="title"/>
          </p:nvPr>
        </p:nvSpPr>
        <p:spPr/>
        <p:txBody>
          <a:bodyPr>
            <a:normAutofit/>
          </a:bodyPr>
          <a:lstStyle/>
          <a:p>
            <a:r>
              <a:rPr lang="en-NZ" sz="3600" dirty="0"/>
              <a:t>Be Human !</a:t>
            </a:r>
          </a:p>
        </p:txBody>
      </p:sp>
      <p:sp>
        <p:nvSpPr>
          <p:cNvPr id="3" name="Content Placeholder 2">
            <a:extLst>
              <a:ext uri="{FF2B5EF4-FFF2-40B4-BE49-F238E27FC236}">
                <a16:creationId xmlns:a16="http://schemas.microsoft.com/office/drawing/2014/main" id="{C7C0DB34-7DA9-F14F-1312-5E0AE76792C9}"/>
              </a:ext>
            </a:extLst>
          </p:cNvPr>
          <p:cNvSpPr>
            <a:spLocks noGrp="1"/>
          </p:cNvSpPr>
          <p:nvPr>
            <p:ph idx="1"/>
          </p:nvPr>
        </p:nvSpPr>
        <p:spPr>
          <a:xfrm>
            <a:off x="490451" y="1687971"/>
            <a:ext cx="8229600" cy="4525963"/>
          </a:xfrm>
        </p:spPr>
        <p:txBody>
          <a:bodyPr>
            <a:normAutofit/>
          </a:bodyPr>
          <a:lstStyle/>
          <a:p>
            <a:pPr marL="0" indent="0">
              <a:buNone/>
            </a:pPr>
            <a:r>
              <a:rPr lang="en-NZ" sz="2800" dirty="0">
                <a:solidFill>
                  <a:srgbClr val="FF0000"/>
                </a:solidFill>
              </a:rPr>
              <a:t>How can you treat this person with kindness , even if you don’t like their behaviour?</a:t>
            </a:r>
          </a:p>
          <a:p>
            <a:endParaRPr lang="en-NZ" sz="2800" dirty="0">
              <a:solidFill>
                <a:srgbClr val="FF0000"/>
              </a:solidFill>
            </a:endParaRPr>
          </a:p>
          <a:p>
            <a:endParaRPr lang="en-NZ" sz="2800" dirty="0">
              <a:solidFill>
                <a:srgbClr val="FF0000"/>
              </a:solidFill>
            </a:endParaRPr>
          </a:p>
          <a:p>
            <a:pPr marL="0" indent="0">
              <a:buNone/>
            </a:pPr>
            <a:r>
              <a:rPr lang="en-US" sz="2800" dirty="0">
                <a:solidFill>
                  <a:srgbClr val="00B050"/>
                </a:solidFill>
              </a:rPr>
              <a:t>Use non-threatening non-</a:t>
            </a:r>
            <a:r>
              <a:rPr lang="en-US" sz="2800" dirty="0" err="1">
                <a:solidFill>
                  <a:srgbClr val="00B050"/>
                </a:solidFill>
              </a:rPr>
              <a:t>verbals</a:t>
            </a:r>
            <a:r>
              <a:rPr lang="en-US" sz="2800" dirty="0">
                <a:solidFill>
                  <a:srgbClr val="00B050"/>
                </a:solidFill>
              </a:rPr>
              <a:t>. </a:t>
            </a:r>
            <a:endParaRPr lang="en-NZ" sz="2800" dirty="0">
              <a:solidFill>
                <a:srgbClr val="00B050"/>
              </a:solidFill>
            </a:endParaRPr>
          </a:p>
        </p:txBody>
      </p:sp>
      <p:sp>
        <p:nvSpPr>
          <p:cNvPr id="5" name="TextBox 4">
            <a:extLst>
              <a:ext uri="{FF2B5EF4-FFF2-40B4-BE49-F238E27FC236}">
                <a16:creationId xmlns:a16="http://schemas.microsoft.com/office/drawing/2014/main" id="{8C449A07-6EA4-8D30-7CB8-D996DB919C77}"/>
              </a:ext>
            </a:extLst>
          </p:cNvPr>
          <p:cNvSpPr txBox="1"/>
          <p:nvPr/>
        </p:nvSpPr>
        <p:spPr>
          <a:xfrm>
            <a:off x="490451" y="5035870"/>
            <a:ext cx="8163098" cy="523220"/>
          </a:xfrm>
          <a:prstGeom prst="rect">
            <a:avLst/>
          </a:prstGeom>
          <a:noFill/>
        </p:spPr>
        <p:txBody>
          <a:bodyPr wrap="square">
            <a:spAutoFit/>
          </a:bodyPr>
          <a:lstStyle/>
          <a:p>
            <a:r>
              <a:rPr lang="en-US" sz="2800" dirty="0"/>
              <a:t>Remain calm, rational, and professional. </a:t>
            </a:r>
            <a:endParaRPr lang="en-NZ" sz="2800" dirty="0"/>
          </a:p>
        </p:txBody>
      </p:sp>
    </p:spTree>
    <p:extLst>
      <p:ext uri="{BB962C8B-B14F-4D97-AF65-F5344CB8AC3E}">
        <p14:creationId xmlns:p14="http://schemas.microsoft.com/office/powerpoint/2010/main" val="30215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5A92-AD73-4A90-B9D1-58B527E4AAF2}"/>
              </a:ext>
            </a:extLst>
          </p:cNvPr>
          <p:cNvSpPr>
            <a:spLocks noGrp="1"/>
          </p:cNvSpPr>
          <p:nvPr>
            <p:ph type="title"/>
          </p:nvPr>
        </p:nvSpPr>
        <p:spPr/>
        <p:txBody>
          <a:bodyPr/>
          <a:lstStyle/>
          <a:p>
            <a:r>
              <a:rPr lang="en-NZ" dirty="0"/>
              <a:t>What you can do</a:t>
            </a:r>
          </a:p>
        </p:txBody>
      </p:sp>
      <p:sp>
        <p:nvSpPr>
          <p:cNvPr id="4" name="TextBox 3">
            <a:extLst>
              <a:ext uri="{FF2B5EF4-FFF2-40B4-BE49-F238E27FC236}">
                <a16:creationId xmlns:a16="http://schemas.microsoft.com/office/drawing/2014/main" id="{47AC8236-3007-4E38-9F72-98B5E35358D9}"/>
              </a:ext>
            </a:extLst>
          </p:cNvPr>
          <p:cNvSpPr txBox="1"/>
          <p:nvPr/>
        </p:nvSpPr>
        <p:spPr>
          <a:xfrm>
            <a:off x="648070" y="1526954"/>
            <a:ext cx="7155402" cy="923330"/>
          </a:xfrm>
          <a:prstGeom prst="rect">
            <a:avLst/>
          </a:prstGeom>
          <a:noFill/>
        </p:spPr>
        <p:txBody>
          <a:bodyPr wrap="square" rtlCol="0">
            <a:spAutoFit/>
          </a:bodyPr>
          <a:lstStyle/>
          <a:p>
            <a:r>
              <a:rPr lang="en-NZ" sz="5400" dirty="0"/>
              <a:t>VALIDATE THE PATIENT</a:t>
            </a:r>
          </a:p>
        </p:txBody>
      </p:sp>
      <p:sp>
        <p:nvSpPr>
          <p:cNvPr id="5" name="TextBox 4">
            <a:extLst>
              <a:ext uri="{FF2B5EF4-FFF2-40B4-BE49-F238E27FC236}">
                <a16:creationId xmlns:a16="http://schemas.microsoft.com/office/drawing/2014/main" id="{C4480D6E-02C7-454E-9EBF-9062854700F0}"/>
              </a:ext>
            </a:extLst>
          </p:cNvPr>
          <p:cNvSpPr txBox="1"/>
          <p:nvPr/>
        </p:nvSpPr>
        <p:spPr>
          <a:xfrm>
            <a:off x="1855433" y="2516982"/>
            <a:ext cx="6192020" cy="646331"/>
          </a:xfrm>
          <a:prstGeom prst="rect">
            <a:avLst/>
          </a:prstGeom>
          <a:noFill/>
        </p:spPr>
        <p:txBody>
          <a:bodyPr wrap="square" rtlCol="0">
            <a:spAutoFit/>
          </a:bodyPr>
          <a:lstStyle/>
          <a:p>
            <a:r>
              <a:rPr lang="en-NZ" dirty="0"/>
              <a:t>On how they are feeling, or what happened to the patient. By doing this the patient will feel heard and understood.</a:t>
            </a:r>
          </a:p>
        </p:txBody>
      </p:sp>
      <p:sp>
        <p:nvSpPr>
          <p:cNvPr id="3" name="TextBox 2">
            <a:extLst>
              <a:ext uri="{FF2B5EF4-FFF2-40B4-BE49-F238E27FC236}">
                <a16:creationId xmlns:a16="http://schemas.microsoft.com/office/drawing/2014/main" id="{B08CBCA7-D6AA-44C7-9F75-D9BAE5D7E2AB}"/>
              </a:ext>
            </a:extLst>
          </p:cNvPr>
          <p:cNvSpPr txBox="1"/>
          <p:nvPr/>
        </p:nvSpPr>
        <p:spPr>
          <a:xfrm>
            <a:off x="800737" y="3803990"/>
            <a:ext cx="2096279" cy="369332"/>
          </a:xfrm>
          <a:prstGeom prst="rect">
            <a:avLst/>
          </a:prstGeom>
          <a:noFill/>
        </p:spPr>
        <p:txBody>
          <a:bodyPr wrap="none" rtlCol="0">
            <a:spAutoFit/>
          </a:bodyPr>
          <a:lstStyle/>
          <a:p>
            <a:r>
              <a:rPr lang="en-NZ" dirty="0"/>
              <a:t>“That sounds awful”</a:t>
            </a:r>
          </a:p>
        </p:txBody>
      </p:sp>
      <p:sp>
        <p:nvSpPr>
          <p:cNvPr id="6" name="TextBox 5">
            <a:extLst>
              <a:ext uri="{FF2B5EF4-FFF2-40B4-BE49-F238E27FC236}">
                <a16:creationId xmlns:a16="http://schemas.microsoft.com/office/drawing/2014/main" id="{9401875C-F201-49DB-95FE-B62CF4D1B3D4}"/>
              </a:ext>
            </a:extLst>
          </p:cNvPr>
          <p:cNvSpPr txBox="1"/>
          <p:nvPr/>
        </p:nvSpPr>
        <p:spPr>
          <a:xfrm>
            <a:off x="800737" y="4456305"/>
            <a:ext cx="3543599" cy="646331"/>
          </a:xfrm>
          <a:prstGeom prst="rect">
            <a:avLst/>
          </a:prstGeom>
          <a:noFill/>
        </p:spPr>
        <p:txBody>
          <a:bodyPr wrap="none" rtlCol="0">
            <a:spAutoFit/>
          </a:bodyPr>
          <a:lstStyle/>
          <a:p>
            <a:r>
              <a:rPr lang="en-NZ" dirty="0"/>
              <a:t>“I’m sorry you had that experience. </a:t>
            </a:r>
          </a:p>
          <a:p>
            <a:r>
              <a:rPr lang="en-NZ" dirty="0"/>
              <a:t>Let’s see how I can help.”</a:t>
            </a:r>
          </a:p>
        </p:txBody>
      </p:sp>
      <p:sp>
        <p:nvSpPr>
          <p:cNvPr id="11" name="TextBox 10">
            <a:extLst>
              <a:ext uri="{FF2B5EF4-FFF2-40B4-BE49-F238E27FC236}">
                <a16:creationId xmlns:a16="http://schemas.microsoft.com/office/drawing/2014/main" id="{0203FE5E-97EB-4C6D-8679-DC18D77ED98B}"/>
              </a:ext>
            </a:extLst>
          </p:cNvPr>
          <p:cNvSpPr txBox="1"/>
          <p:nvPr/>
        </p:nvSpPr>
        <p:spPr>
          <a:xfrm>
            <a:off x="800737" y="5373642"/>
            <a:ext cx="3713709" cy="369332"/>
          </a:xfrm>
          <a:prstGeom prst="rect">
            <a:avLst/>
          </a:prstGeom>
          <a:noFill/>
        </p:spPr>
        <p:txBody>
          <a:bodyPr wrap="none" rtlCol="0">
            <a:spAutoFit/>
          </a:bodyPr>
          <a:lstStyle/>
          <a:p>
            <a:r>
              <a:rPr lang="en-NZ" dirty="0"/>
              <a:t>“I can hear you are really upset now” </a:t>
            </a:r>
          </a:p>
        </p:txBody>
      </p:sp>
      <p:pic>
        <p:nvPicPr>
          <p:cNvPr id="3074" name="Picture 2" descr="Become a Better Listener. Your Family Will Thank You. - The New York Times">
            <a:extLst>
              <a:ext uri="{FF2B5EF4-FFF2-40B4-BE49-F238E27FC236}">
                <a16:creationId xmlns:a16="http://schemas.microsoft.com/office/drawing/2014/main" id="{46277EB2-1440-4B06-84EB-8517FB711057}"/>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0049" y="3449338"/>
            <a:ext cx="4352930" cy="290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27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7E60D57F-F7E8-4842-81DF-C24F26DAA169}" vid="{B128BBFC-AE4F-44AF-805B-BA41EC0005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230782-d7b3-4d29-9056-625f056ef1ae" xsi:nil="true"/>
    <lcf76f155ced4ddcb4097134ff3c332f xmlns="e2e54af4-1316-41b0-ae24-a19b6915577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34712127C80E4BA71E155188E7FDC4" ma:contentTypeVersion="13" ma:contentTypeDescription="Create a new document." ma:contentTypeScope="" ma:versionID="edf6a217c11e5a24637dc71868870d28">
  <xsd:schema xmlns:xsd="http://www.w3.org/2001/XMLSchema" xmlns:xs="http://www.w3.org/2001/XMLSchema" xmlns:p="http://schemas.microsoft.com/office/2006/metadata/properties" xmlns:ns2="e2e54af4-1316-41b0-ae24-a19b6915577c" xmlns:ns3="b3230782-d7b3-4d29-9056-625f056ef1ae" targetNamespace="http://schemas.microsoft.com/office/2006/metadata/properties" ma:root="true" ma:fieldsID="2c277d6d370523ab76174c5d00ab3fe3" ns2:_="" ns3:_="">
    <xsd:import namespace="e2e54af4-1316-41b0-ae24-a19b6915577c"/>
    <xsd:import namespace="b3230782-d7b3-4d29-9056-625f056ef1a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54af4-1316-41b0-ae24-a19b69155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db422ed-5379-468d-85fb-be0261ccf94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230782-d7b3-4d29-9056-625f056ef1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fd082e5-9947-443d-ad1b-527332e9b062}" ma:internalName="TaxCatchAll" ma:showField="CatchAllData" ma:web="b3230782-d7b3-4d29-9056-625f056ef1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24A668-BD4F-4E4C-8E9F-06A97550B27E}">
  <ds:schemaRefs>
    <ds:schemaRef ds:uri="http://schemas.microsoft.com/sharepoint/v3/contenttype/forms"/>
  </ds:schemaRefs>
</ds:datastoreItem>
</file>

<file path=customXml/itemProps2.xml><?xml version="1.0" encoding="utf-8"?>
<ds:datastoreItem xmlns:ds="http://schemas.openxmlformats.org/officeDocument/2006/customXml" ds:itemID="{9A69B275-F6E7-48C0-A054-9C08AA864E9A}">
  <ds:schemaRefs>
    <ds:schemaRef ds:uri="http://schemas.microsoft.com/office/2006/metadata/properties"/>
    <ds:schemaRef ds:uri="http://schemas.microsoft.com/office/infopath/2007/PartnerControls"/>
    <ds:schemaRef ds:uri="http://purl.org/dc/elements/1.1/"/>
    <ds:schemaRef ds:uri="http://purl.org/dc/dcmitype/"/>
    <ds:schemaRef ds:uri="b3230782-d7b3-4d29-9056-625f056ef1ae"/>
    <ds:schemaRef ds:uri="http://schemas.openxmlformats.org/package/2006/metadata/core-properties"/>
    <ds:schemaRef ds:uri="http://schemas.microsoft.com/office/2006/documentManagement/types"/>
    <ds:schemaRef ds:uri="e2e54af4-1316-41b0-ae24-a19b6915577c"/>
    <ds:schemaRef ds:uri="http://www.w3.org/XML/1998/namespace"/>
    <ds:schemaRef ds:uri="http://purl.org/dc/terms/"/>
  </ds:schemaRefs>
</ds:datastoreItem>
</file>

<file path=customXml/itemProps3.xml><?xml version="1.0" encoding="utf-8"?>
<ds:datastoreItem xmlns:ds="http://schemas.openxmlformats.org/officeDocument/2006/customXml" ds:itemID="{21BF0DC0-ECD9-4286-AE96-DB9F5096A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54af4-1316-41b0-ae24-a19b6915577c"/>
    <ds:schemaRef ds:uri="b3230782-d7b3-4d29-9056-625f056ef1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 PPT</Template>
  <TotalTime>570</TotalTime>
  <Words>1564</Words>
  <Application>Microsoft Office PowerPoint</Application>
  <PresentationFormat>On-screen Show (4:3)</PresentationFormat>
  <Paragraphs>144</Paragraphs>
  <Slides>17</Slides>
  <Notes>15</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De Escalation Webinar</vt:lpstr>
      <vt:lpstr> Escalation</vt:lpstr>
      <vt:lpstr>Plan</vt:lpstr>
      <vt:lpstr>Why clients may be distressed </vt:lpstr>
      <vt:lpstr>Signs of someone escalating </vt:lpstr>
      <vt:lpstr>PowerPoint Presentation</vt:lpstr>
      <vt:lpstr>What you can do</vt:lpstr>
      <vt:lpstr>Be Human !</vt:lpstr>
      <vt:lpstr>What you can do</vt:lpstr>
      <vt:lpstr>What you can do</vt:lpstr>
      <vt:lpstr>What you can do</vt:lpstr>
      <vt:lpstr>What you can do</vt:lpstr>
      <vt:lpstr>What you can do</vt:lpstr>
      <vt:lpstr>What you can do</vt:lpstr>
      <vt:lpstr>Scenario 1</vt:lpstr>
      <vt:lpstr>Scenario 2 – Phone contact</vt:lpstr>
      <vt:lpstr>9 De-escalation Skills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Escalation Webinar</dc:title>
  <dc:creator>Lizzie Kennedy</dc:creator>
  <cp:lastModifiedBy>Sarah Redfearn</cp:lastModifiedBy>
  <cp:revision>13</cp:revision>
  <cp:lastPrinted>2023-05-15T22:07:17Z</cp:lastPrinted>
  <dcterms:created xsi:type="dcterms:W3CDTF">2022-02-21T21:15:16Z</dcterms:created>
  <dcterms:modified xsi:type="dcterms:W3CDTF">2023-05-15T22:28:51Z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0x0101008934712127C80E4BA71E155188E7FDC4</vt:lpwstr>
  </property>
  <property fmtid="{D5CDD505-2E9C-101B-9397-08002B2CF9AE}" pid="3" name="Order">
    <vt:r8>5384000</vt:r8>
  </property>
  <property fmtid="{D5CDD505-2E9C-101B-9397-08002B2CF9AE}" pid="4" name="MediaServiceImageTags">
    <vt:lpwstr/>
  </property>
</Properties>
</file>