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4" r:id="rId3"/>
    <p:sldId id="266" r:id="rId4"/>
    <p:sldId id="257" r:id="rId5"/>
    <p:sldId id="258" r:id="rId6"/>
    <p:sldId id="259" r:id="rId7"/>
    <p:sldId id="272" r:id="rId8"/>
    <p:sldId id="267" r:id="rId9"/>
    <p:sldId id="270" r:id="rId10"/>
    <p:sldId id="268" r:id="rId11"/>
    <p:sldId id="275" r:id="rId12"/>
    <p:sldId id="271" r:id="rId13"/>
    <p:sldId id="263" r:id="rId14"/>
    <p:sldId id="260" r:id="rId15"/>
    <p:sldId id="261" r:id="rId16"/>
    <p:sldId id="28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7" autoAdjust="0"/>
    <p:restoredTop sz="86449" autoAdjust="0"/>
  </p:normalViewPr>
  <p:slideViewPr>
    <p:cSldViewPr snapToGrid="0">
      <p:cViewPr>
        <p:scale>
          <a:sx n="84" d="100"/>
          <a:sy n="84" d="100"/>
        </p:scale>
        <p:origin x="858" y="432"/>
      </p:cViewPr>
      <p:guideLst/>
    </p:cSldViewPr>
  </p:slideViewPr>
  <p:outlineViewPr>
    <p:cViewPr>
      <p:scale>
        <a:sx n="33" d="100"/>
        <a:sy n="33" d="100"/>
      </p:scale>
      <p:origin x="0" y="-1529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01BB3-2570-4EF4-90B3-B7780F21A0A0}" type="datetimeFigureOut">
              <a:rPr lang="en-NZ" smtClean="0"/>
              <a:t>28/02/2023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655D1-1753-4755-9F8B-C8825CB2261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61781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One</a:t>
            </a:r>
            <a:r>
              <a:rPr lang="en-NZ" baseline="0" dirty="0"/>
              <a:t> stop shop approach and triple assessment had underpinned breast care models for decades. Difficult to deliver in our current climate</a:t>
            </a:r>
          </a:p>
          <a:p>
            <a:r>
              <a:rPr lang="en-NZ" baseline="0" dirty="0"/>
              <a:t>Good at referring in cancers as high suspicion….but also have referred in mostly non cancers</a:t>
            </a:r>
          </a:p>
          <a:p>
            <a:r>
              <a:rPr lang="en-NZ" baseline="0" dirty="0"/>
              <a:t>Low </a:t>
            </a:r>
            <a:r>
              <a:rPr lang="en-NZ" baseline="0" dirty="0" err="1"/>
              <a:t>sens</a:t>
            </a:r>
            <a:r>
              <a:rPr lang="en-NZ" baseline="0" dirty="0"/>
              <a:t> and spec….but this is similar to international data – UK study 10%</a:t>
            </a:r>
          </a:p>
          <a:p>
            <a:r>
              <a:rPr lang="en-NZ" baseline="0" dirty="0"/>
              <a:t>How do we do better for our patients ….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655D1-1753-4755-9F8B-C8825CB2261B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37460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I am going</a:t>
            </a:r>
            <a:r>
              <a:rPr lang="en-NZ" baseline="0" dirty="0"/>
              <a:t> to focus on 2 exogenous hormone risks, focus on these because we prescribe them….but in the big picture there are other more significant unmanaged risks</a:t>
            </a:r>
          </a:p>
          <a:p>
            <a:endParaRPr lang="en-NZ" baseline="0" dirty="0"/>
          </a:p>
          <a:p>
            <a:r>
              <a:rPr lang="en-NZ" dirty="0"/>
              <a:t>Obesity in post menopausal ER </a:t>
            </a:r>
            <a:r>
              <a:rPr lang="en-NZ" dirty="0" err="1"/>
              <a:t>pos</a:t>
            </a:r>
            <a:r>
              <a:rPr lang="en-NZ" dirty="0"/>
              <a:t> women mainly, also higher rates of TNBC</a:t>
            </a:r>
          </a:p>
          <a:p>
            <a:r>
              <a:rPr lang="en-NZ" dirty="0"/>
              <a:t>Smoking – early / </a:t>
            </a:r>
            <a:r>
              <a:rPr lang="en-NZ" dirty="0" err="1"/>
              <a:t>perimenarche</a:t>
            </a:r>
            <a:r>
              <a:rPr lang="en-NZ" dirty="0"/>
              <a:t> is most significant period</a:t>
            </a:r>
          </a:p>
          <a:p>
            <a:r>
              <a:rPr lang="en-NZ" dirty="0"/>
              <a:t>Alcohol…</a:t>
            </a:r>
            <a:r>
              <a:rPr lang="en-US" b="0" i="0" dirty="0">
                <a:solidFill>
                  <a:srgbClr val="2E2E2E"/>
                </a:solidFill>
                <a:effectLst/>
                <a:latin typeface="Noto Sans" panose="020B0502040204020203" pitchFamily="34" charset="0"/>
              </a:rPr>
              <a:t> light drinkers have a slightly increased (1.04-fold higher) risk of breast cancer, compared with nondrinkers. The risk increase is greater in moderate drinkers (1.23-fold higher) and heavy drinkers (1.6-fold higher) 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655D1-1753-4755-9F8B-C8825CB2261B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87987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Survivorship issues… higher rates of EOCP &amp; abortions, ovarian suppression due to chemotherapy has a variable course – fertility may resume 2 </a:t>
            </a:r>
            <a:r>
              <a:rPr lang="en-NZ" dirty="0" err="1"/>
              <a:t>yrs</a:t>
            </a:r>
            <a:r>
              <a:rPr lang="en-NZ" dirty="0"/>
              <a:t> post</a:t>
            </a:r>
          </a:p>
          <a:p>
            <a:r>
              <a:rPr lang="en-NZ" dirty="0" err="1"/>
              <a:t>Tamox</a:t>
            </a:r>
            <a:r>
              <a:rPr lang="en-NZ" dirty="0"/>
              <a:t> – teratogenic</a:t>
            </a:r>
          </a:p>
          <a:p>
            <a:r>
              <a:rPr lang="en-NZ" dirty="0" err="1"/>
              <a:t>Goserelin</a:t>
            </a:r>
            <a:r>
              <a:rPr lang="en-NZ" dirty="0"/>
              <a:t> – hypogonadism not </a:t>
            </a:r>
            <a:r>
              <a:rPr lang="en-NZ" dirty="0" err="1"/>
              <a:t>guareenteed</a:t>
            </a:r>
            <a:r>
              <a:rPr lang="en-NZ" dirty="0"/>
              <a:t> infertility so rec barrier/IUD contraception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655D1-1753-4755-9F8B-C8825CB2261B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81827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525252"/>
                </a:solidFill>
                <a:effectLst/>
                <a:latin typeface="Lato" panose="020B0604020202020204" pitchFamily="34" charset="0"/>
              </a:rPr>
              <a:t>Duration-dependent increase in the risk of breast cancer diagnosis with both unopposed estrogen and combined MHT.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525252"/>
                </a:solidFill>
                <a:effectLst/>
                <a:latin typeface="Lato" panose="020B0604020202020204" pitchFamily="34" charset="0"/>
              </a:rPr>
              <a:t>The risk is higher with continuous combined MHT regimens compared to cyclical.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525252"/>
                </a:solidFill>
                <a:effectLst/>
                <a:latin typeface="Lato" panose="020B0604020202020204" pitchFamily="34" charset="0"/>
              </a:rPr>
              <a:t>The risk of breast cancer remains elevated more than 10 years after discontinuing MHT.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525252"/>
                </a:solidFill>
                <a:effectLst/>
                <a:latin typeface="Lato" panose="020B0604020202020204" pitchFamily="34" charset="0"/>
              </a:rPr>
              <a:t>No estrogen dosage effect on the risk of breast cancer with MHT.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525252"/>
                </a:solidFill>
                <a:effectLst/>
                <a:latin typeface="Lato" panose="020B0604020202020204" pitchFamily="34" charset="0"/>
              </a:rPr>
              <a:t>Vaginal estrogen exposure did not increase the risk of breast cancer diagnosis.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525252"/>
                </a:solidFill>
                <a:effectLst/>
                <a:latin typeface="Lato" panose="020B0604020202020204" pitchFamily="34" charset="0"/>
              </a:rPr>
              <a:t>Only a small number of women on micronized progesterone were included. Therefore, conclusions regarding its impact on the risk of breast cancer diagnosis could not be determined from this meta-analysis.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 The risk differed according to the progestin used, being higher with medroxyprogesterone acetate, levonorgestrel and norethisterone (OR 1.87) and lower with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dydrogesterone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(OR 1.24) for more than 5 years of therapy. The excess risk dissipated in past users.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655D1-1753-4755-9F8B-C8825CB2261B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27294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High risk pts……unknown interactions if this is cumulative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etc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, best avoided, and apply principles as above</a:t>
            </a:r>
          </a:p>
          <a:p>
            <a:endParaRPr lang="en-US" b="0" i="0" dirty="0">
              <a:solidFill>
                <a:srgbClr val="212121"/>
              </a:solidFill>
              <a:effectLst/>
              <a:latin typeface="Cambria" panose="02040503050406030204" pitchFamily="18" charset="0"/>
            </a:endParaRPr>
          </a:p>
          <a:p>
            <a:endParaRPr lang="en-US" b="0" i="0" dirty="0">
              <a:solidFill>
                <a:srgbClr val="212121"/>
              </a:solidFill>
              <a:effectLst/>
              <a:latin typeface="Cambria" panose="02040503050406030204" pitchFamily="18" charset="0"/>
            </a:endParaRP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Post cancer diagnosis ….we have probably been over cautions.  Large Danish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womens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breast ca registry </a:t>
            </a:r>
            <a:r>
              <a:rPr lang="en-US" b="0" i="0" dirty="0">
                <a:solidFill>
                  <a:srgbClr val="333333"/>
                </a:solidFill>
                <a:effectLst/>
                <a:latin typeface="Merriweather" panose="020B0604020202020204" pitchFamily="2" charset="0"/>
              </a:rPr>
              <a:t>The study cohort included 8,461 postmenopausal Danish women aged 35 to 95 years who were diagnosed with invasive early-stage ER-positive breast cancer between 1997 and 2004. </a:t>
            </a:r>
            <a:r>
              <a:rPr lang="en-US" b="0" i="0" dirty="0">
                <a:solidFill>
                  <a:srgbClr val="333333"/>
                </a:solidFill>
                <a:effectLst/>
                <a:latin typeface="Merriweather" panose="00000500000000000000" pitchFamily="2" charset="0"/>
              </a:rPr>
              <a:t>“In postmenopausal women treated for early-stage ER-positive breast cancer, neither VET nor MHT was associated with increased risk of recurrence or mortality. A subgroup analysis revealed an increased risk of recurrence, but not mortality, in patients receiving VET with adjuvant aromatase inhibitors,” concluded the study authors.</a:t>
            </a:r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655D1-1753-4755-9F8B-C8825CB2261B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8940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Endocrine therapy – 2 main classes ER blocker Tamoxifen or Raloxifene, and Ais (split into type one &amp; 2 with different </a:t>
            </a:r>
            <a:r>
              <a:rPr lang="en-NZ" dirty="0" err="1"/>
              <a:t>mechanison</a:t>
            </a:r>
            <a:r>
              <a:rPr lang="en-NZ" dirty="0"/>
              <a:t> and increases potency with azole group</a:t>
            </a:r>
          </a:p>
          <a:p>
            <a:r>
              <a:rPr lang="en-NZ" dirty="0"/>
              <a:t>No role of routine TVUS, no role of progesterone </a:t>
            </a:r>
            <a:r>
              <a:rPr lang="en-NZ" dirty="0" err="1"/>
              <a:t>rx</a:t>
            </a:r>
            <a:r>
              <a:rPr lang="en-NZ" dirty="0"/>
              <a:t> to reduce </a:t>
            </a:r>
            <a:r>
              <a:rPr lang="en-NZ" dirty="0" err="1"/>
              <a:t>endom</a:t>
            </a:r>
            <a:r>
              <a:rPr lang="en-NZ" dirty="0"/>
              <a:t> </a:t>
            </a:r>
            <a:r>
              <a:rPr lang="en-NZ" dirty="0" err="1"/>
              <a:t>prolif</a:t>
            </a:r>
            <a:endParaRPr lang="en-NZ" dirty="0"/>
          </a:p>
          <a:p>
            <a:r>
              <a:rPr lang="en-NZ" dirty="0"/>
              <a:t>Re VTE – high index of susp, impacts who is recommended it, </a:t>
            </a:r>
            <a:r>
              <a:rPr lang="en-NZ" dirty="0" err="1"/>
              <a:t>usu</a:t>
            </a:r>
            <a:r>
              <a:rPr lang="en-NZ" dirty="0"/>
              <a:t> only premenopausal and intolerance to Ais</a:t>
            </a:r>
          </a:p>
          <a:p>
            <a:r>
              <a:rPr lang="en-NZ" dirty="0"/>
              <a:t>Overall improved DFS with AI, but no OS difference</a:t>
            </a:r>
          </a:p>
          <a:p>
            <a:endParaRPr lang="en-NZ" dirty="0"/>
          </a:p>
          <a:p>
            <a:r>
              <a:rPr lang="en-NZ" dirty="0"/>
              <a:t>Drug holiday – up to 9 month break with no negative effects on breast cancer rec risk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655D1-1753-4755-9F8B-C8825CB2261B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4958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655D1-1753-4755-9F8B-C8825CB2261B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52552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813FF36-FA90-4DC5-9BA6-1E4100B50B15}" type="datetimeFigureOut">
              <a:rPr lang="en-NZ" smtClean="0"/>
              <a:t>28/02/2023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F9A9A8E-88CE-4C32-9CED-C47F3540E2E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10699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FF36-FA90-4DC5-9BA6-1E4100B50B15}" type="datetimeFigureOut">
              <a:rPr lang="en-NZ" smtClean="0"/>
              <a:t>28/02/2023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9A8E-88CE-4C32-9CED-C47F3540E2E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5234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FF36-FA90-4DC5-9BA6-1E4100B50B15}" type="datetimeFigureOut">
              <a:rPr lang="en-NZ" smtClean="0"/>
              <a:t>28/02/2023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9A8E-88CE-4C32-9CED-C47F3540E2E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72599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FF36-FA90-4DC5-9BA6-1E4100B50B15}" type="datetimeFigureOut">
              <a:rPr lang="en-NZ" smtClean="0"/>
              <a:t>28/02/2023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9A8E-88CE-4C32-9CED-C47F3540E2E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19951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FF36-FA90-4DC5-9BA6-1E4100B50B15}" type="datetimeFigureOut">
              <a:rPr lang="en-NZ" smtClean="0"/>
              <a:t>28/02/2023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9A8E-88CE-4C32-9CED-C47F3540E2E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59989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FF36-FA90-4DC5-9BA6-1E4100B50B15}" type="datetimeFigureOut">
              <a:rPr lang="en-NZ" smtClean="0"/>
              <a:t>28/02/2023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9A8E-88CE-4C32-9CED-C47F3540E2E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56865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FF36-FA90-4DC5-9BA6-1E4100B50B15}" type="datetimeFigureOut">
              <a:rPr lang="en-NZ" smtClean="0"/>
              <a:t>28/02/2023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9A8E-88CE-4C32-9CED-C47F3540E2E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38150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813FF36-FA90-4DC5-9BA6-1E4100B50B15}" type="datetimeFigureOut">
              <a:rPr lang="en-NZ" smtClean="0"/>
              <a:t>28/02/2023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9A8E-88CE-4C32-9CED-C47F3540E2E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12956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813FF36-FA90-4DC5-9BA6-1E4100B50B15}" type="datetimeFigureOut">
              <a:rPr lang="en-NZ" smtClean="0"/>
              <a:t>28/02/2023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9A8E-88CE-4C32-9CED-C47F3540E2E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01862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FF36-FA90-4DC5-9BA6-1E4100B50B15}" type="datetimeFigureOut">
              <a:rPr lang="en-NZ" smtClean="0"/>
              <a:t>28/02/2023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9A8E-88CE-4C32-9CED-C47F3540E2E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204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FF36-FA90-4DC5-9BA6-1E4100B50B15}" type="datetimeFigureOut">
              <a:rPr lang="en-NZ" smtClean="0"/>
              <a:t>28/02/2023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9A8E-88CE-4C32-9CED-C47F3540E2E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69707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FF36-FA90-4DC5-9BA6-1E4100B50B15}" type="datetimeFigureOut">
              <a:rPr lang="en-NZ" smtClean="0"/>
              <a:t>28/02/2023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9A8E-88CE-4C32-9CED-C47F3540E2E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4790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FF36-FA90-4DC5-9BA6-1E4100B50B15}" type="datetimeFigureOut">
              <a:rPr lang="en-NZ" smtClean="0"/>
              <a:t>28/02/2023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9A8E-88CE-4C32-9CED-C47F3540E2E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1345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FF36-FA90-4DC5-9BA6-1E4100B50B15}" type="datetimeFigureOut">
              <a:rPr lang="en-NZ" smtClean="0"/>
              <a:t>28/02/2023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9A8E-88CE-4C32-9CED-C47F3540E2E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7099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FF36-FA90-4DC5-9BA6-1E4100B50B15}" type="datetimeFigureOut">
              <a:rPr lang="en-NZ" smtClean="0"/>
              <a:t>28/02/2023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9A8E-88CE-4C32-9CED-C47F3540E2E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3588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FF36-FA90-4DC5-9BA6-1E4100B50B15}" type="datetimeFigureOut">
              <a:rPr lang="en-NZ" smtClean="0"/>
              <a:t>28/02/2023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9A8E-88CE-4C32-9CED-C47F3540E2E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23289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FF36-FA90-4DC5-9BA6-1E4100B50B15}" type="datetimeFigureOut">
              <a:rPr lang="en-NZ" smtClean="0"/>
              <a:t>28/02/2023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9A8E-88CE-4C32-9CED-C47F3540E2E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05649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813FF36-FA90-4DC5-9BA6-1E4100B50B15}" type="datetimeFigureOut">
              <a:rPr lang="en-NZ" smtClean="0"/>
              <a:t>28/02/2023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NZ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F9A9A8E-88CE-4C32-9CED-C47F3540E2E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2690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3A8CA-B762-3C1A-09A6-329DC98003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Breast Cancer Care </a:t>
            </a:r>
            <a:br>
              <a:rPr lang="en-NZ" dirty="0"/>
            </a:br>
            <a:r>
              <a:rPr lang="en-NZ" sz="2800" dirty="0"/>
              <a:t>	 - Local data</a:t>
            </a:r>
            <a:br>
              <a:rPr lang="en-NZ" sz="2800" dirty="0"/>
            </a:br>
            <a:r>
              <a:rPr lang="en-NZ" sz="2800" dirty="0"/>
              <a:t>  	 - Examination technique</a:t>
            </a:r>
            <a:br>
              <a:rPr lang="en-NZ" sz="2800" dirty="0"/>
            </a:br>
            <a:r>
              <a:rPr lang="en-NZ" sz="2800" dirty="0"/>
              <a:t>	 - Contraception, HRT and Breast cancer</a:t>
            </a:r>
            <a:br>
              <a:rPr lang="en-NZ" sz="2800" dirty="0"/>
            </a:br>
            <a:r>
              <a:rPr lang="en-NZ" sz="2800" dirty="0"/>
              <a:t>	 - Managing side effects of Endocrine therapy</a:t>
            </a:r>
            <a:br>
              <a:rPr lang="en-NZ" sz="2800" dirty="0"/>
            </a:br>
            <a:r>
              <a:rPr lang="en-NZ" sz="2800" dirty="0"/>
              <a:t>	 - Referral process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B8E68F-3B68-0C49-1F39-8515F5580F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  <a:p>
            <a:r>
              <a:rPr lang="en-NZ" dirty="0"/>
              <a:t>Alice Febery</a:t>
            </a:r>
          </a:p>
        </p:txBody>
      </p:sp>
    </p:spTree>
    <p:extLst>
      <p:ext uri="{BB962C8B-B14F-4D97-AF65-F5344CB8AC3E}">
        <p14:creationId xmlns:p14="http://schemas.microsoft.com/office/powerpoint/2010/main" val="247394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5B33C-611D-8BAB-88F8-7EAF005B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HRT / MHT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CF3BF-B9A2-5682-EAC4-BDADB1513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NB – NOT in reference to premature ovarian suppression/cessation</a:t>
            </a:r>
          </a:p>
          <a:p>
            <a:r>
              <a:rPr lang="en-NZ" dirty="0"/>
              <a:t>Average risk / general population</a:t>
            </a:r>
          </a:p>
          <a:p>
            <a:pPr lvl="1"/>
            <a:r>
              <a:rPr lang="en-NZ" dirty="0"/>
              <a:t>Informed consent</a:t>
            </a:r>
          </a:p>
          <a:p>
            <a:pPr lvl="1"/>
            <a:r>
              <a:rPr lang="en-NZ" dirty="0" err="1"/>
              <a:t>Estrogen</a:t>
            </a:r>
            <a:r>
              <a:rPr lang="en-NZ" dirty="0"/>
              <a:t> only 1.14, Combined RR 1.7</a:t>
            </a:r>
          </a:p>
          <a:p>
            <a:pPr lvl="1"/>
            <a:r>
              <a:rPr lang="en-NZ" dirty="0"/>
              <a:t>Generalised menopausal symptoms then prefer </a:t>
            </a:r>
            <a:r>
              <a:rPr lang="en-NZ" dirty="0" err="1"/>
              <a:t>Estrogen</a:t>
            </a:r>
            <a:r>
              <a:rPr lang="en-NZ" dirty="0"/>
              <a:t> only (where suitable), some </a:t>
            </a:r>
            <a:r>
              <a:rPr lang="en-NZ" dirty="0" err="1"/>
              <a:t>progesterones</a:t>
            </a:r>
            <a:r>
              <a:rPr lang="en-NZ" dirty="0"/>
              <a:t> safer (</a:t>
            </a:r>
            <a:r>
              <a:rPr lang="en-US" dirty="0" err="1">
                <a:solidFill>
                  <a:srgbClr val="212121"/>
                </a:solidFill>
              </a:rPr>
              <a:t>dydrogesterone</a:t>
            </a:r>
            <a:r>
              <a:rPr lang="en-US" dirty="0">
                <a:solidFill>
                  <a:srgbClr val="212121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rgbClr val="212121"/>
                </a:solidFill>
              </a:rPr>
              <a:t>Vaginal estrogens = no increase in risk</a:t>
            </a:r>
            <a:endParaRPr lang="en-NZ" dirty="0"/>
          </a:p>
          <a:p>
            <a:pPr lvl="1"/>
            <a:r>
              <a:rPr lang="en-NZ" dirty="0"/>
              <a:t>Takes 1 </a:t>
            </a:r>
            <a:r>
              <a:rPr lang="en-NZ" dirty="0" err="1"/>
              <a:t>yr</a:t>
            </a:r>
            <a:r>
              <a:rPr lang="en-NZ" dirty="0"/>
              <a:t> for risk to increase</a:t>
            </a:r>
          </a:p>
          <a:p>
            <a:pPr lvl="1"/>
            <a:r>
              <a:rPr lang="en-NZ" dirty="0"/>
              <a:t>Reduces to baseline 2-10 </a:t>
            </a:r>
            <a:r>
              <a:rPr lang="en-NZ" dirty="0" err="1"/>
              <a:t>yrs</a:t>
            </a:r>
            <a:r>
              <a:rPr lang="en-NZ" dirty="0"/>
              <a:t> after cessation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666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2C377-EBDD-4466-567B-D4348E179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Special populations &amp; MHT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C41A7-3515-CA50-57C2-029CAC1F0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194" y="2310892"/>
            <a:ext cx="8825659" cy="3416300"/>
          </a:xfrm>
        </p:spPr>
        <p:txBody>
          <a:bodyPr/>
          <a:lstStyle/>
          <a:p>
            <a:r>
              <a:rPr lang="en-NZ" dirty="0"/>
              <a:t>High risk patient</a:t>
            </a:r>
          </a:p>
          <a:p>
            <a:pPr lvl="1"/>
            <a:r>
              <a:rPr lang="en-NZ" dirty="0"/>
              <a:t>Risk interactions unknown</a:t>
            </a:r>
          </a:p>
          <a:p>
            <a:pPr lvl="1"/>
            <a:r>
              <a:rPr lang="en-NZ" dirty="0"/>
              <a:t>Informed consent</a:t>
            </a:r>
          </a:p>
          <a:p>
            <a:pPr lvl="1"/>
            <a:r>
              <a:rPr lang="en-NZ" dirty="0"/>
              <a:t>Ensure on Annual surveillance</a:t>
            </a:r>
          </a:p>
          <a:p>
            <a:pPr lvl="1"/>
            <a:r>
              <a:rPr lang="en-NZ" dirty="0"/>
              <a:t>BRCA1 &amp; 2 – use is not contraindicated, recommended post BSO</a:t>
            </a:r>
          </a:p>
          <a:p>
            <a:endParaRPr lang="en-NZ" dirty="0"/>
          </a:p>
          <a:p>
            <a:r>
              <a:rPr lang="en-NZ" dirty="0"/>
              <a:t>Post Breast cancer surveillance</a:t>
            </a:r>
          </a:p>
          <a:p>
            <a:pPr lvl="1"/>
            <a:r>
              <a:rPr lang="en-NZ" dirty="0"/>
              <a:t>Topical </a:t>
            </a:r>
            <a:r>
              <a:rPr lang="en-NZ" dirty="0" err="1"/>
              <a:t>Estrogens</a:t>
            </a:r>
            <a:r>
              <a:rPr lang="en-NZ" dirty="0"/>
              <a:t> safe ( use with AI may increase risk )</a:t>
            </a:r>
          </a:p>
          <a:p>
            <a:pPr lvl="1"/>
            <a:r>
              <a:rPr lang="en-NZ" dirty="0"/>
              <a:t>No increased mortality, but increased recurrence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6574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BDFB5-249F-508A-C679-7AF4464EE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Adjuvant Hormonal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D28C3-E258-9763-4A28-E2346230D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NZ" dirty="0"/>
              <a:t>Tamoxifen – VTE 2%, Endometrial CA 3%</a:t>
            </a:r>
          </a:p>
          <a:p>
            <a:r>
              <a:rPr lang="en-NZ" dirty="0"/>
              <a:t>Aromatase Inhibitors – Bone density</a:t>
            </a:r>
          </a:p>
          <a:p>
            <a:pPr lvl="1"/>
            <a:r>
              <a:rPr lang="en-NZ" dirty="0"/>
              <a:t>Side effects: libido, weight gain, mood changes,</a:t>
            </a:r>
          </a:p>
          <a:p>
            <a:pPr lvl="1"/>
            <a:r>
              <a:rPr lang="en-NZ" dirty="0"/>
              <a:t>Non adherence rates 25% (up to 60%)</a:t>
            </a:r>
          </a:p>
          <a:p>
            <a:endParaRPr lang="en-NZ" dirty="0"/>
          </a:p>
          <a:p>
            <a:r>
              <a:rPr lang="en-NZ" dirty="0"/>
              <a:t>Approach to managing symptoms</a:t>
            </a:r>
          </a:p>
          <a:p>
            <a:pPr lvl="1"/>
            <a:r>
              <a:rPr lang="en-NZ" dirty="0"/>
              <a:t>Endocrine holiday </a:t>
            </a:r>
          </a:p>
          <a:p>
            <a:pPr lvl="1"/>
            <a:r>
              <a:rPr lang="en-NZ" dirty="0"/>
              <a:t>Switch drugs</a:t>
            </a:r>
          </a:p>
          <a:p>
            <a:pPr lvl="1"/>
            <a:r>
              <a:rPr lang="en-NZ" dirty="0"/>
              <a:t>SSRIs - Venlafaxine, Sertraline, Escitalopram</a:t>
            </a:r>
          </a:p>
          <a:p>
            <a:pPr lvl="1"/>
            <a:r>
              <a:rPr lang="en-NZ" dirty="0"/>
              <a:t>Gabapentin</a:t>
            </a:r>
          </a:p>
          <a:p>
            <a:pPr lvl="1"/>
            <a:r>
              <a:rPr lang="en-NZ" dirty="0" err="1"/>
              <a:t>Oxybutinin</a:t>
            </a:r>
            <a:endParaRPr lang="en-NZ" dirty="0"/>
          </a:p>
          <a:p>
            <a:pPr lvl="1"/>
            <a:r>
              <a:rPr lang="en-NZ" dirty="0"/>
              <a:t>Pregabalin</a:t>
            </a:r>
          </a:p>
          <a:p>
            <a:pPr lvl="1"/>
            <a:r>
              <a:rPr lang="en-NZ" dirty="0"/>
              <a:t>Clonidine</a:t>
            </a:r>
          </a:p>
          <a:p>
            <a:pPr lvl="1"/>
            <a:r>
              <a:rPr lang="en-NZ" dirty="0"/>
              <a:t>Depo </a:t>
            </a:r>
          </a:p>
          <a:p>
            <a:pPr lvl="1"/>
            <a:r>
              <a:rPr lang="en-NZ" dirty="0"/>
              <a:t>Lifestyle – exercise</a:t>
            </a:r>
          </a:p>
          <a:p>
            <a:pPr lvl="1"/>
            <a:r>
              <a:rPr lang="en-NZ" dirty="0"/>
              <a:t>CAM – safe but ? Efficacy, best to </a:t>
            </a:r>
            <a:r>
              <a:rPr lang="en-NZ" dirty="0" err="1"/>
              <a:t>liase</a:t>
            </a:r>
            <a:r>
              <a:rPr lang="en-NZ" dirty="0"/>
              <a:t> with Oncology whilst on Chemotherapy</a:t>
            </a:r>
          </a:p>
          <a:p>
            <a:pPr lvl="2"/>
            <a:r>
              <a:rPr lang="en-NZ" dirty="0"/>
              <a:t>Soy derived phytoestrogens, flaxseed supplementation, black cohosh, St Johns wort</a:t>
            </a:r>
          </a:p>
        </p:txBody>
      </p:sp>
    </p:spTree>
    <p:extLst>
      <p:ext uri="{BB962C8B-B14F-4D97-AF65-F5344CB8AC3E}">
        <p14:creationId xmlns:p14="http://schemas.microsoft.com/office/powerpoint/2010/main" val="207593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28F33-2184-A4AC-44E6-FFB65403C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Referral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675E5-0F41-8195-8AD4-D823582DE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/>
              <a:t>2 pathways</a:t>
            </a:r>
          </a:p>
          <a:p>
            <a:pPr lvl="1"/>
            <a:r>
              <a:rPr lang="en-NZ" dirty="0"/>
              <a:t>Clinic (any high suspicion or discrete lump)</a:t>
            </a:r>
          </a:p>
          <a:p>
            <a:pPr lvl="1"/>
            <a:r>
              <a:rPr lang="en-NZ" dirty="0"/>
              <a:t>Imaging and virtual follow up (young, low suspicion, gynaecomastia, likely fibroadenoma in young)</a:t>
            </a:r>
          </a:p>
          <a:p>
            <a:r>
              <a:rPr lang="en-NZ" dirty="0"/>
              <a:t>ERMS for all clinic and radiological requests</a:t>
            </a:r>
          </a:p>
          <a:p>
            <a:r>
              <a:rPr lang="en-NZ" dirty="0"/>
              <a:t>Attempt to see all pts with a breast symptom within one month</a:t>
            </a:r>
          </a:p>
          <a:p>
            <a:r>
              <a:rPr lang="en-NZ" dirty="0"/>
              <a:t>Please where possible</a:t>
            </a:r>
          </a:p>
          <a:p>
            <a:pPr lvl="1"/>
            <a:r>
              <a:rPr lang="en-NZ" dirty="0"/>
              <a:t> write date of last mammogram</a:t>
            </a:r>
          </a:p>
          <a:p>
            <a:pPr lvl="1"/>
            <a:r>
              <a:rPr lang="en-NZ" dirty="0"/>
              <a:t>Refer for “imaging only” if surveillance imaging or any other request that you do not think needs a clinic</a:t>
            </a:r>
          </a:p>
          <a:p>
            <a:pPr lvl="1"/>
            <a:endParaRPr lang="en-NZ" dirty="0"/>
          </a:p>
          <a:p>
            <a:pPr marL="457200" lvl="1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985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469FE-6BB1-8AA9-8EF9-50C92DB64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Mammography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64C63-92AF-5139-A64F-EED2954A4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 err="1"/>
              <a:t>BreastScreen</a:t>
            </a:r>
            <a:r>
              <a:rPr lang="en-NZ" dirty="0"/>
              <a:t>, 45 – 69 yrs. 2 </a:t>
            </a:r>
            <a:r>
              <a:rPr lang="en-NZ" dirty="0" err="1"/>
              <a:t>yrly</a:t>
            </a:r>
            <a:endParaRPr lang="en-NZ" dirty="0"/>
          </a:p>
          <a:p>
            <a:endParaRPr lang="en-NZ" dirty="0"/>
          </a:p>
          <a:p>
            <a:r>
              <a:rPr lang="en-NZ" dirty="0"/>
              <a:t>Diagnostic Mammography</a:t>
            </a:r>
          </a:p>
          <a:p>
            <a:pPr lvl="1"/>
            <a:r>
              <a:rPr lang="en-NZ" dirty="0"/>
              <a:t>No more regular than 12 </a:t>
            </a:r>
            <a:r>
              <a:rPr lang="en-NZ" dirty="0" err="1"/>
              <a:t>mo</a:t>
            </a:r>
            <a:endParaRPr lang="en-NZ" dirty="0"/>
          </a:p>
          <a:p>
            <a:pPr lvl="1"/>
            <a:r>
              <a:rPr lang="en-NZ" dirty="0"/>
              <a:t>Same staff, same initial image</a:t>
            </a:r>
          </a:p>
          <a:p>
            <a:pPr lvl="1"/>
            <a:r>
              <a:rPr lang="en-NZ" dirty="0"/>
              <a:t>&gt;35 </a:t>
            </a:r>
            <a:r>
              <a:rPr lang="en-NZ" dirty="0" err="1"/>
              <a:t>yrs</a:t>
            </a:r>
            <a:endParaRPr lang="en-NZ" dirty="0"/>
          </a:p>
          <a:p>
            <a:pPr lvl="1"/>
            <a:r>
              <a:rPr lang="en-NZ" dirty="0"/>
              <a:t>CI. Pregnancy, &gt;3 </a:t>
            </a:r>
            <a:r>
              <a:rPr lang="en-NZ" dirty="0" err="1"/>
              <a:t>mo</a:t>
            </a:r>
            <a:r>
              <a:rPr lang="en-NZ" dirty="0"/>
              <a:t> after cessation of BF</a:t>
            </a:r>
          </a:p>
          <a:p>
            <a:pPr lvl="1"/>
            <a:r>
              <a:rPr lang="en-NZ" dirty="0"/>
              <a:t>Radiation dose 0.4mSv (7wks background exposure in US)</a:t>
            </a:r>
          </a:p>
          <a:p>
            <a:pPr lvl="1"/>
            <a:r>
              <a:rPr lang="en-NZ" dirty="0"/>
              <a:t>Request via ERMS or Internal consult requests</a:t>
            </a:r>
          </a:p>
          <a:p>
            <a:pPr lvl="1"/>
            <a:r>
              <a:rPr lang="en-NZ" dirty="0"/>
              <a:t>Women can not attend </a:t>
            </a:r>
            <a:r>
              <a:rPr lang="en-NZ" dirty="0" err="1"/>
              <a:t>BreastScreen</a:t>
            </a:r>
            <a:r>
              <a:rPr lang="en-NZ" dirty="0"/>
              <a:t> if active symptom</a:t>
            </a:r>
          </a:p>
          <a:p>
            <a:pPr lvl="1"/>
            <a:endParaRPr lang="en-NZ" dirty="0"/>
          </a:p>
          <a:p>
            <a:pPr lvl="1"/>
            <a:endParaRPr lang="en-NZ" dirty="0"/>
          </a:p>
          <a:p>
            <a:pPr marL="457200" lvl="1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3389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F236B-470A-4CB7-B1DF-8AF7D54E9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Resources – Breast Cancer Foundation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CEA4BA-0B63-105C-4E03-402C1CC8BB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7" t="8576" r="1905" b="11990"/>
          <a:stretch/>
        </p:blipFill>
        <p:spPr>
          <a:xfrm>
            <a:off x="295275" y="2181225"/>
            <a:ext cx="6524625" cy="30289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4793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92D35D-F224-8418-3E81-290701DF7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168" y="509778"/>
            <a:ext cx="6481572" cy="583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9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CABA5-EF4A-CD6C-8D0A-C5AFCA3BF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Local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C3887-875A-2A1A-B581-CD21BE3DC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NZ" dirty="0"/>
              <a:t>Approximately 120 cases / </a:t>
            </a:r>
            <a:r>
              <a:rPr lang="en-NZ" dirty="0" err="1"/>
              <a:t>yr</a:t>
            </a:r>
            <a:r>
              <a:rPr lang="en-NZ" dirty="0"/>
              <a:t>  operative (additional 15-20 Endocrine management or palliation)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NZ" dirty="0"/>
              <a:t>12% </a:t>
            </a:r>
            <a:r>
              <a:rPr lang="en-NZ" dirty="0" err="1"/>
              <a:t>Maori</a:t>
            </a:r>
            <a:endParaRPr lang="en-NZ" dirty="0"/>
          </a:p>
          <a:p>
            <a:pPr marL="0" indent="0">
              <a:lnSpc>
                <a:spcPct val="150000"/>
              </a:lnSpc>
              <a:buNone/>
            </a:pPr>
            <a:r>
              <a:rPr lang="en-NZ" dirty="0"/>
              <a:t>85% invasive breast cancer </a:t>
            </a:r>
            <a:r>
              <a:rPr lang="en-NZ" dirty="0" err="1"/>
              <a:t>cf</a:t>
            </a:r>
            <a:r>
              <a:rPr lang="en-NZ" dirty="0"/>
              <a:t> to 15% </a:t>
            </a:r>
            <a:r>
              <a:rPr lang="en-NZ" dirty="0" err="1"/>
              <a:t>insitu</a:t>
            </a:r>
            <a:endParaRPr lang="en-NZ" dirty="0"/>
          </a:p>
          <a:p>
            <a:pPr marL="0" indent="0">
              <a:lnSpc>
                <a:spcPct val="150000"/>
              </a:lnSpc>
              <a:buNone/>
            </a:pPr>
            <a:r>
              <a:rPr lang="en-NZ" dirty="0"/>
              <a:t>45% </a:t>
            </a:r>
            <a:r>
              <a:rPr lang="en-NZ" dirty="0" err="1"/>
              <a:t>BreastScreen</a:t>
            </a:r>
            <a:r>
              <a:rPr lang="en-NZ" dirty="0"/>
              <a:t> detected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NZ" dirty="0"/>
              <a:t>Average size invasive component 21.5mm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NZ" dirty="0"/>
              <a:t>Grade 1 25%, 2 44%, 3 27%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NZ" dirty="0"/>
              <a:t>Multifocal 6%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5016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14E8F-F766-5B7C-9459-89604FF85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Triage data - 2021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3F6A9-0DD3-5E8F-C2C2-BA85140F8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328 referred with breast lump Jan – Dec 2021</a:t>
            </a:r>
          </a:p>
          <a:p>
            <a:pPr lvl="1"/>
            <a:r>
              <a:rPr lang="en-NZ" dirty="0"/>
              <a:t>26% High Suspicion, 25% Urgent, 49% semi-urgent, 26% routine</a:t>
            </a:r>
          </a:p>
          <a:p>
            <a:pPr lvl="1"/>
            <a:r>
              <a:rPr lang="en-NZ" dirty="0"/>
              <a:t>Median age 42</a:t>
            </a:r>
          </a:p>
          <a:p>
            <a:r>
              <a:rPr lang="en-NZ" dirty="0"/>
              <a:t>7% of high suspicion referral resulted in cancer diagnosis</a:t>
            </a:r>
          </a:p>
          <a:p>
            <a:r>
              <a:rPr lang="en-NZ" dirty="0"/>
              <a:t>High Suspicion referrals downgraded to Urgent in 36%</a:t>
            </a:r>
          </a:p>
          <a:p>
            <a:r>
              <a:rPr lang="en-NZ" dirty="0"/>
              <a:t>49% of HS referrals had no clinical or Radiological finding</a:t>
            </a:r>
          </a:p>
          <a:p>
            <a:r>
              <a:rPr lang="en-NZ" dirty="0"/>
              <a:t>GP Sensitivity 62%, Specificity 80%</a:t>
            </a:r>
          </a:p>
        </p:txBody>
      </p:sp>
    </p:spTree>
    <p:extLst>
      <p:ext uri="{BB962C8B-B14F-4D97-AF65-F5344CB8AC3E}">
        <p14:creationId xmlns:p14="http://schemas.microsoft.com/office/powerpoint/2010/main" val="287678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446CF-7A92-096E-6AC3-EBAE6B461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Clinical Breast Examination - The evidence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32F2A-B959-3578-FCB1-1D1335902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Sensitivity 30-60% …   </a:t>
            </a:r>
            <a:r>
              <a:rPr lang="en-NZ" dirty="0" err="1"/>
              <a:t>cf</a:t>
            </a:r>
            <a:r>
              <a:rPr lang="en-NZ" dirty="0"/>
              <a:t> to Mammography 80-97%</a:t>
            </a:r>
          </a:p>
          <a:p>
            <a:r>
              <a:rPr lang="en-NZ" dirty="0"/>
              <a:t>Lower sensitivity in dense breasts, &lt;45, &amp; &gt;80</a:t>
            </a:r>
          </a:p>
          <a:p>
            <a:pPr lvl="1"/>
            <a:r>
              <a:rPr lang="en-NZ" dirty="0"/>
              <a:t>Size &lt;2cm</a:t>
            </a:r>
          </a:p>
          <a:p>
            <a:pPr lvl="1"/>
            <a:r>
              <a:rPr lang="en-NZ" dirty="0"/>
              <a:t>Location NOT associated with sensitivity</a:t>
            </a:r>
          </a:p>
          <a:p>
            <a:pPr lvl="1"/>
            <a:r>
              <a:rPr lang="en-NZ" dirty="0"/>
              <a:t>Use of combined </a:t>
            </a:r>
            <a:r>
              <a:rPr lang="en-NZ" dirty="0" err="1"/>
              <a:t>estrogen</a:t>
            </a:r>
            <a:r>
              <a:rPr lang="en-NZ" dirty="0"/>
              <a:t> medication – </a:t>
            </a:r>
            <a:r>
              <a:rPr lang="en-NZ" dirty="0" err="1"/>
              <a:t>incr</a:t>
            </a:r>
            <a:r>
              <a:rPr lang="en-NZ" dirty="0"/>
              <a:t> sensitivity</a:t>
            </a:r>
          </a:p>
          <a:p>
            <a:pPr lvl="1"/>
            <a:endParaRPr lang="en-NZ" dirty="0"/>
          </a:p>
          <a:p>
            <a:pPr lvl="1"/>
            <a:endParaRPr lang="en-NZ" dirty="0"/>
          </a:p>
          <a:p>
            <a:endParaRPr lang="en-NZ" dirty="0"/>
          </a:p>
        </p:txBody>
      </p:sp>
      <p:pic>
        <p:nvPicPr>
          <p:cNvPr id="2050" name="Picture 2" descr="Anatomy of the Breast | Memorial Sloan Kettering Cancer Center">
            <a:extLst>
              <a:ext uri="{FF2B5EF4-FFF2-40B4-BE49-F238E27FC236}">
                <a16:creationId xmlns:a16="http://schemas.microsoft.com/office/drawing/2014/main" id="{28AA74EF-819B-B9D3-5747-1E6E8FD99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823" y="3886200"/>
            <a:ext cx="3991087" cy="265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69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25553-FC08-F498-B6E4-9B73593CA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How to examine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CF4FC-8482-D168-87DA-B3E4CA375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Inspect – raise arms </a:t>
            </a:r>
          </a:p>
          <a:p>
            <a:pPr lvl="1"/>
            <a:r>
              <a:rPr lang="en-NZ" dirty="0"/>
              <a:t>Contour</a:t>
            </a:r>
          </a:p>
          <a:p>
            <a:pPr lvl="1"/>
            <a:r>
              <a:rPr lang="en-NZ" dirty="0"/>
              <a:t>Skin dimpling</a:t>
            </a:r>
          </a:p>
          <a:p>
            <a:pPr lvl="1"/>
            <a:r>
              <a:rPr lang="en-NZ" dirty="0"/>
              <a:t>Nipple areolar</a:t>
            </a:r>
          </a:p>
          <a:p>
            <a:pPr lvl="1"/>
            <a:r>
              <a:rPr lang="en-NZ" dirty="0"/>
              <a:t>Tethering</a:t>
            </a:r>
          </a:p>
          <a:p>
            <a:pPr lvl="1"/>
            <a:r>
              <a:rPr lang="en-NZ" dirty="0" err="1"/>
              <a:t>Peau’d</a:t>
            </a:r>
            <a:r>
              <a:rPr lang="en-NZ" dirty="0"/>
              <a:t> orange</a:t>
            </a:r>
          </a:p>
          <a:p>
            <a:pPr lvl="1"/>
            <a:endParaRPr lang="en-NZ" dirty="0"/>
          </a:p>
          <a:p>
            <a:pPr lvl="1"/>
            <a:endParaRPr lang="en-NZ" dirty="0"/>
          </a:p>
          <a:p>
            <a:endParaRPr lang="en-NZ" dirty="0"/>
          </a:p>
          <a:p>
            <a:pPr lvl="1"/>
            <a:endParaRPr lang="en-NZ" dirty="0"/>
          </a:p>
        </p:txBody>
      </p:sp>
      <p:pic>
        <p:nvPicPr>
          <p:cNvPr id="1026" name="Picture 2" descr="Mammary Paget disease. Paget disease of the nipple | DermNet">
            <a:extLst>
              <a:ext uri="{FF2B5EF4-FFF2-40B4-BE49-F238E27FC236}">
                <a16:creationId xmlns:a16="http://schemas.microsoft.com/office/drawing/2014/main" id="{73667E77-1CC5-0948-21A9-B7A6ABD65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398462"/>
            <a:ext cx="24574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8 Breast Cancer Signs to Look For | The Doctors TV Show">
            <a:extLst>
              <a:ext uri="{FF2B5EF4-FFF2-40B4-BE49-F238E27FC236}">
                <a16:creationId xmlns:a16="http://schemas.microsoft.com/office/drawing/2014/main" id="{18BB9B86-50C3-D4F9-F0B3-1CE2B5CBAD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7" r="36667" b="1786"/>
          <a:stretch/>
        </p:blipFill>
        <p:spPr bwMode="auto">
          <a:xfrm>
            <a:off x="5057775" y="2628899"/>
            <a:ext cx="1419226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tracted nipple for breast cancer - YouTube">
            <a:extLst>
              <a:ext uri="{FF2B5EF4-FFF2-40B4-BE49-F238E27FC236}">
                <a16:creationId xmlns:a16="http://schemas.microsoft.com/office/drawing/2014/main" id="{C7B74ACB-1BDD-79CB-F069-1C27B424E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2" r="18665" b="27916"/>
          <a:stretch/>
        </p:blipFill>
        <p:spPr bwMode="auto">
          <a:xfrm>
            <a:off x="7521576" y="2623821"/>
            <a:ext cx="2641441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ostoperative breast edema | Radiology Case | Radiopaedia.org">
            <a:extLst>
              <a:ext uri="{FF2B5EF4-FFF2-40B4-BE49-F238E27FC236}">
                <a16:creationId xmlns:a16="http://schemas.microsoft.com/office/drawing/2014/main" id="{C8C5E749-6AAE-C1EE-1A90-AB755DACA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8" y="4828860"/>
            <a:ext cx="24669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ureus | The Pushing Sign for Early Skin Tethering in Breast Cancer">
            <a:extLst>
              <a:ext uri="{FF2B5EF4-FFF2-40B4-BE49-F238E27FC236}">
                <a16:creationId xmlns:a16="http://schemas.microsoft.com/office/drawing/2014/main" id="{698FD154-DE11-C3BE-A8AF-B2BEC7506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494" y="4521096"/>
            <a:ext cx="3088332" cy="202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34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9EEEB-1B59-6F78-6118-A60928413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Palpation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01465-BEA4-3F6F-7D42-B42B26D2A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NZ" dirty="0"/>
              <a:t>The axilla</a:t>
            </a:r>
          </a:p>
          <a:p>
            <a:pPr lvl="1"/>
            <a:r>
              <a:rPr lang="en-NZ" dirty="0"/>
              <a:t>Sitting</a:t>
            </a:r>
          </a:p>
          <a:p>
            <a:pPr lvl="1"/>
            <a:r>
              <a:rPr lang="en-NZ" dirty="0"/>
              <a:t>Supine</a:t>
            </a:r>
          </a:p>
          <a:p>
            <a:pPr lvl="1"/>
            <a:r>
              <a:rPr lang="en-NZ" dirty="0"/>
              <a:t>Don’t forget the clavicular fossa</a:t>
            </a:r>
          </a:p>
          <a:p>
            <a:endParaRPr lang="en-NZ" dirty="0"/>
          </a:p>
          <a:p>
            <a:r>
              <a:rPr lang="en-NZ" dirty="0"/>
              <a:t>The breast</a:t>
            </a:r>
          </a:p>
          <a:p>
            <a:pPr lvl="1"/>
            <a:r>
              <a:rPr lang="en-NZ" dirty="0"/>
              <a:t>3 mins</a:t>
            </a:r>
          </a:p>
          <a:p>
            <a:pPr lvl="1"/>
            <a:r>
              <a:rPr lang="en-NZ" dirty="0"/>
              <a:t>Finger pads</a:t>
            </a:r>
          </a:p>
          <a:p>
            <a:pPr lvl="1"/>
            <a:r>
              <a:rPr lang="en-NZ" dirty="0"/>
              <a:t>2 hands</a:t>
            </a:r>
          </a:p>
          <a:p>
            <a:pPr lvl="1"/>
            <a:r>
              <a:rPr lang="en-NZ" dirty="0"/>
              <a:t>Circular motion</a:t>
            </a:r>
          </a:p>
          <a:p>
            <a:pPr lvl="1"/>
            <a:r>
              <a:rPr lang="en-NZ" dirty="0"/>
              <a:t>Systematic</a:t>
            </a:r>
          </a:p>
          <a:p>
            <a:pPr lvl="1"/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AD8DB5-C07E-D582-DA55-C5266D04A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443" y="2881192"/>
            <a:ext cx="3993226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7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01903-7A55-5EC0-1266-4BB07FF6F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Risks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F6E7E-73B6-D6B4-8A3F-65CA05512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Obesity BM &gt;30, RR 1.33</a:t>
            </a:r>
          </a:p>
          <a:p>
            <a:r>
              <a:rPr lang="en-NZ" dirty="0"/>
              <a:t>Smoking RR 1.2 (ever smoked)</a:t>
            </a:r>
          </a:p>
          <a:p>
            <a:r>
              <a:rPr lang="en-NZ" dirty="0"/>
              <a:t>Alcohol RR 1.04 – 1.2 – 1.6ly</a:t>
            </a:r>
          </a:p>
          <a:p>
            <a:r>
              <a:rPr lang="en-NZ" dirty="0">
                <a:highlight>
                  <a:srgbClr val="FFFF00"/>
                </a:highlight>
              </a:rPr>
              <a:t>OCP RR 1.2</a:t>
            </a:r>
          </a:p>
          <a:p>
            <a:r>
              <a:rPr lang="en-NZ" dirty="0">
                <a:highlight>
                  <a:srgbClr val="FFFF00"/>
                </a:highlight>
              </a:rPr>
              <a:t>HRT RR 1. 38</a:t>
            </a:r>
          </a:p>
          <a:p>
            <a:r>
              <a:rPr lang="en-NZ" dirty="0"/>
              <a:t>Breast density 1.2-1.5(C) up to 2.1-2.3 (D)</a:t>
            </a:r>
          </a:p>
          <a:p>
            <a:r>
              <a:rPr lang="en-NZ" dirty="0"/>
              <a:t>Proliferative breast disease RR 1.76</a:t>
            </a:r>
          </a:p>
          <a:p>
            <a:r>
              <a:rPr lang="en-NZ" dirty="0"/>
              <a:t>Others…height, Caucasian, Nulliparous, Chest radiation for lymphoma</a:t>
            </a:r>
          </a:p>
          <a:p>
            <a:endParaRPr lang="en-NZ" dirty="0"/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006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83A61-F707-044D-5522-731F0586B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Contraception &amp; breast cancer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871CE-0FA0-192F-3E43-D8830970E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098" y="2603500"/>
            <a:ext cx="8825659" cy="3416300"/>
          </a:xfrm>
        </p:spPr>
        <p:txBody>
          <a:bodyPr>
            <a:normAutofit fontScale="62500" lnSpcReduction="20000"/>
          </a:bodyPr>
          <a:lstStyle/>
          <a:p>
            <a:r>
              <a:rPr lang="en-NZ" dirty="0"/>
              <a:t>Average risk patient / normal population</a:t>
            </a:r>
          </a:p>
          <a:p>
            <a:pPr lvl="1"/>
            <a:r>
              <a:rPr lang="en-NZ" dirty="0"/>
              <a:t>&gt;5 </a:t>
            </a:r>
            <a:r>
              <a:rPr lang="en-NZ" dirty="0" err="1"/>
              <a:t>yrs</a:t>
            </a:r>
            <a:r>
              <a:rPr lang="en-NZ" dirty="0"/>
              <a:t> &amp; risk persists for &gt;5 </a:t>
            </a:r>
            <a:r>
              <a:rPr lang="en-NZ" dirty="0" err="1"/>
              <a:t>yrs</a:t>
            </a:r>
            <a:endParaRPr lang="en-NZ" dirty="0"/>
          </a:p>
          <a:p>
            <a:pPr lvl="1"/>
            <a:r>
              <a:rPr lang="en-NZ" dirty="0"/>
              <a:t>1.09 RR at 1 </a:t>
            </a:r>
            <a:r>
              <a:rPr lang="en-NZ" dirty="0" err="1"/>
              <a:t>yr</a:t>
            </a:r>
            <a:r>
              <a:rPr lang="en-NZ" dirty="0"/>
              <a:t>, 1.2 RR at 2 </a:t>
            </a:r>
            <a:r>
              <a:rPr lang="en-NZ" dirty="0" err="1"/>
              <a:t>yrs</a:t>
            </a:r>
            <a:r>
              <a:rPr lang="en-NZ" dirty="0"/>
              <a:t>, 1. 38 RR at 5yrs</a:t>
            </a:r>
          </a:p>
          <a:p>
            <a:pPr lvl="1"/>
            <a:r>
              <a:rPr lang="en-NZ" dirty="0"/>
              <a:t>Risks remain for low dose, combined, and other modes of delivery</a:t>
            </a:r>
          </a:p>
          <a:p>
            <a:endParaRPr lang="en-NZ" dirty="0"/>
          </a:p>
          <a:p>
            <a:r>
              <a:rPr lang="en-NZ" dirty="0"/>
              <a:t>High risk patient	</a:t>
            </a:r>
          </a:p>
          <a:p>
            <a:pPr lvl="1"/>
            <a:r>
              <a:rPr lang="en-NZ" dirty="0"/>
              <a:t>Risks are potentially cumulative, complex interaction of genetics, lifestyle, endogenous hormones and exogenous hormones</a:t>
            </a:r>
          </a:p>
          <a:p>
            <a:pPr lvl="1"/>
            <a:r>
              <a:rPr lang="en-NZ" dirty="0"/>
              <a:t>BRCA1/2 with OCP, slight reduction in Ovarian ca, non statistically significant increase in breast cancer</a:t>
            </a:r>
          </a:p>
          <a:p>
            <a:pPr lvl="1"/>
            <a:r>
              <a:rPr lang="en-NZ" dirty="0"/>
              <a:t>High risk family </a:t>
            </a:r>
            <a:r>
              <a:rPr lang="en-NZ" dirty="0" err="1"/>
              <a:t>hx</a:t>
            </a:r>
            <a:r>
              <a:rPr lang="en-NZ" dirty="0"/>
              <a:t> - inconclusive</a:t>
            </a:r>
          </a:p>
          <a:p>
            <a:pPr marL="0" indent="0">
              <a:buNone/>
            </a:pPr>
            <a:endParaRPr lang="en-NZ" dirty="0"/>
          </a:p>
          <a:p>
            <a:r>
              <a:rPr lang="en-NZ" dirty="0"/>
              <a:t>Post cancer diagnosis / surveillance stage</a:t>
            </a:r>
          </a:p>
          <a:p>
            <a:pPr lvl="1"/>
            <a:r>
              <a:rPr lang="en-NZ" dirty="0"/>
              <a:t>Avoid hormonal contraception</a:t>
            </a:r>
          </a:p>
          <a:p>
            <a:pPr lvl="1"/>
            <a:r>
              <a:rPr lang="en-NZ" dirty="0"/>
              <a:t>Recommend barrier contraception, sterilisation, non hormonal IUD</a:t>
            </a:r>
          </a:p>
          <a:p>
            <a:pPr lvl="2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3244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BEC70B-9FB3-72F8-AD98-CAC54EA359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02" t="19305" r="20320" b="6529"/>
          <a:stretch/>
        </p:blipFill>
        <p:spPr>
          <a:xfrm>
            <a:off x="1428123" y="404446"/>
            <a:ext cx="8885253" cy="604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7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6534</TotalTime>
  <Words>1145</Words>
  <Application>Microsoft Office PowerPoint</Application>
  <PresentationFormat>Widescreen</PresentationFormat>
  <Paragraphs>166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Cambria</vt:lpstr>
      <vt:lpstr>Century Gothic</vt:lpstr>
      <vt:lpstr>Lato</vt:lpstr>
      <vt:lpstr>Merriweather</vt:lpstr>
      <vt:lpstr>Noto Sans</vt:lpstr>
      <vt:lpstr>Wingdings 3</vt:lpstr>
      <vt:lpstr>Ion Boardroom</vt:lpstr>
      <vt:lpstr>Breast Cancer Care    - Local data     - Examination technique   - Contraception, HRT and Breast cancer   - Managing side effects of Endocrine therapy   - Referral process updates</vt:lpstr>
      <vt:lpstr>Local Data</vt:lpstr>
      <vt:lpstr>Triage data - 2021 </vt:lpstr>
      <vt:lpstr>Clinical Breast Examination - The evidence </vt:lpstr>
      <vt:lpstr>How to examine</vt:lpstr>
      <vt:lpstr>Palpation</vt:lpstr>
      <vt:lpstr>Risks </vt:lpstr>
      <vt:lpstr>Contraception &amp; breast cancer</vt:lpstr>
      <vt:lpstr>PowerPoint Presentation</vt:lpstr>
      <vt:lpstr>HRT / MHT</vt:lpstr>
      <vt:lpstr>Special populations &amp; MHT</vt:lpstr>
      <vt:lpstr>Adjuvant Hormonal Therapy</vt:lpstr>
      <vt:lpstr>Referral Processes</vt:lpstr>
      <vt:lpstr>Mammography</vt:lpstr>
      <vt:lpstr>Resources – Breast Cancer Foundation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Breast Examination technique</dc:title>
  <dc:creator>Alice Febery</dc:creator>
  <cp:lastModifiedBy>Alice Febery</cp:lastModifiedBy>
  <cp:revision>12</cp:revision>
  <dcterms:created xsi:type="dcterms:W3CDTF">2022-09-20T08:51:24Z</dcterms:created>
  <dcterms:modified xsi:type="dcterms:W3CDTF">2023-02-28T01:20:42Z</dcterms:modified>
</cp:coreProperties>
</file>